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74" r:id="rId4"/>
    <p:sldId id="275" r:id="rId5"/>
    <p:sldId id="276" r:id="rId6"/>
    <p:sldId id="277" r:id="rId7"/>
    <p:sldId id="284" r:id="rId8"/>
    <p:sldId id="285" r:id="rId9"/>
    <p:sldId id="278" r:id="rId10"/>
    <p:sldId id="280" r:id="rId11"/>
    <p:sldId id="279" r:id="rId12"/>
    <p:sldId id="281" r:id="rId13"/>
    <p:sldId id="282" r:id="rId14"/>
    <p:sldId id="283" r:id="rId15"/>
    <p:sldId id="264" r:id="rId16"/>
    <p:sldId id="260" r:id="rId17"/>
    <p:sldId id="270" r:id="rId18"/>
    <p:sldId id="261" r:id="rId19"/>
    <p:sldId id="266" r:id="rId20"/>
    <p:sldId id="263" r:id="rId21"/>
    <p:sldId id="267" r:id="rId22"/>
    <p:sldId id="268" r:id="rId23"/>
    <p:sldId id="269" r:id="rId24"/>
    <p:sldId id="265" r:id="rId25"/>
    <p:sldId id="262" r:id="rId26"/>
    <p:sldId id="257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673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aramond"/>
                <a:cs typeface="Garamond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5916"/>
            <a:ext cx="3008313" cy="371024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CD01-93A7-144A-B6B5-BCBF836A76A3}" type="datetimeFigureOut">
              <a:rPr lang="en-US" smtClean="0"/>
              <a:pPr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5ED9A-80D4-6D45-BD33-576A2F596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Garamond"/>
          <a:ea typeface="+mj-ea"/>
          <a:cs typeface="Garamon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KldzQxoS5-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(1535/1536−1625)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5916"/>
            <a:ext cx="3454400" cy="3710247"/>
          </a:xfrm>
        </p:spPr>
        <p:txBody>
          <a:bodyPr/>
          <a:lstStyle/>
          <a:p>
            <a:r>
              <a:rPr lang="en-US" i="1" dirty="0" err="1" smtClean="0"/>
              <a:t>Scivias</a:t>
            </a:r>
            <a:r>
              <a:rPr lang="en-US" dirty="0" smtClean="0"/>
              <a:t> (1142−1152), </a:t>
            </a:r>
            <a:r>
              <a:rPr lang="en-US" dirty="0" err="1" smtClean="0"/>
              <a:t>Rupertsberg</a:t>
            </a:r>
            <a:r>
              <a:rPr lang="en-US" dirty="0" smtClean="0"/>
              <a:t> manuscript, fol. 1r: </a:t>
            </a:r>
          </a:p>
          <a:p>
            <a:r>
              <a:rPr lang="en-US" dirty="0" smtClean="0"/>
              <a:t>“From the sky came  brilliant fire and a voice said to me: Write what you see….”</a:t>
            </a:r>
            <a:endParaRPr lang="en-US" dirty="0"/>
          </a:p>
        </p:txBody>
      </p:sp>
      <p:pic>
        <p:nvPicPr>
          <p:cNvPr id="7" name="Content Placeholder 6" descr="Hildegard_von_Bingen-liber scivia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913" r="-13913"/>
          <a:stretch>
            <a:fillRect/>
          </a:stretch>
        </p:blipFill>
        <p:spPr/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Choir of Angels from </a:t>
            </a:r>
            <a:r>
              <a:rPr lang="en-US" i="1" dirty="0" err="1" smtClean="0"/>
              <a:t>Scivias</a:t>
            </a:r>
            <a:r>
              <a:rPr lang="en-US" dirty="0" smtClean="0"/>
              <a:t>,  </a:t>
            </a:r>
            <a:r>
              <a:rPr lang="en-US" dirty="0" err="1" smtClean="0"/>
              <a:t>Rupertsberg</a:t>
            </a:r>
            <a:r>
              <a:rPr lang="en-US" dirty="0" smtClean="0"/>
              <a:t> manuscript, fol. 38r</a:t>
            </a:r>
            <a:endParaRPr lang="en-US" dirty="0"/>
          </a:p>
        </p:txBody>
      </p:sp>
      <p:pic>
        <p:nvPicPr>
          <p:cNvPr id="7" name="Content Placeholder 6" descr="800px-07angels-hildegard_von_bing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45" r="-1145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i="1" dirty="0" smtClean="0"/>
              <a:t>Lingua </a:t>
            </a:r>
            <a:r>
              <a:rPr lang="en-US" i="1" dirty="0" err="1" smtClean="0"/>
              <a:t>ignota</a:t>
            </a:r>
            <a:endParaRPr lang="en-US" i="1" dirty="0"/>
          </a:p>
        </p:txBody>
      </p:sp>
      <p:pic>
        <p:nvPicPr>
          <p:cNvPr id="8" name="Content Placeholder 7" descr="200px-Litterae_ignotae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705" b="-2970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Herrad</a:t>
            </a:r>
            <a:r>
              <a:rPr lang="en-US" dirty="0" smtClean="0"/>
              <a:t> von </a:t>
            </a:r>
            <a:r>
              <a:rPr lang="en-US" dirty="0" err="1" smtClean="0"/>
              <a:t>Landsberg</a:t>
            </a:r>
            <a:r>
              <a:rPr lang="en-US" dirty="0" smtClean="0"/>
              <a:t> (</a:t>
            </a:r>
            <a:r>
              <a:rPr lang="en-US" dirty="0" err="1" smtClean="0"/>
              <a:t>d</a:t>
            </a:r>
            <a:r>
              <a:rPr lang="en-US" dirty="0" smtClean="0"/>
              <a:t>. 1170)</a:t>
            </a:r>
            <a:endParaRPr lang="en-US" dirty="0"/>
          </a:p>
        </p:txBody>
      </p:sp>
      <p:pic>
        <p:nvPicPr>
          <p:cNvPr id="5" name="Content Placeholder 4" descr="150px-Herrad_von_landsber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207" r="-382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15916"/>
            <a:ext cx="3657600" cy="3710247"/>
          </a:xfrm>
        </p:spPr>
        <p:txBody>
          <a:bodyPr/>
          <a:lstStyle/>
          <a:p>
            <a:r>
              <a:rPr lang="en-US" dirty="0" smtClean="0"/>
              <a:t>Self-portrait from </a:t>
            </a:r>
            <a:r>
              <a:rPr lang="en-US" i="1" dirty="0" err="1" smtClean="0"/>
              <a:t>Hortus</a:t>
            </a:r>
            <a:r>
              <a:rPr lang="en-US" i="1" dirty="0" smtClean="0"/>
              <a:t> </a:t>
            </a:r>
            <a:r>
              <a:rPr lang="en-US" i="1" dirty="0" err="1" smtClean="0"/>
              <a:t>delicarium</a:t>
            </a:r>
            <a:r>
              <a:rPr lang="en-US" dirty="0" smtClean="0"/>
              <a:t> (ca. 1180), fol. 322: “</a:t>
            </a:r>
            <a:r>
              <a:rPr lang="en-US" dirty="0" err="1" smtClean="0"/>
              <a:t>Herrat</a:t>
            </a:r>
            <a:r>
              <a:rPr lang="en-US" dirty="0" smtClean="0"/>
              <a:t> </a:t>
            </a:r>
            <a:r>
              <a:rPr lang="en-US" dirty="0" err="1" smtClean="0"/>
              <a:t>hohenburgensis</a:t>
            </a:r>
            <a:r>
              <a:rPr lang="en-US" dirty="0" smtClean="0"/>
              <a:t> </a:t>
            </a:r>
            <a:r>
              <a:rPr lang="en-US" dirty="0" err="1" smtClean="0"/>
              <a:t>abbatissa</a:t>
            </a:r>
            <a:r>
              <a:rPr lang="en-US" dirty="0" smtClean="0"/>
              <a:t> post </a:t>
            </a:r>
            <a:r>
              <a:rPr lang="en-US" dirty="0" err="1" smtClean="0"/>
              <a:t>Rilindam</a:t>
            </a:r>
            <a:r>
              <a:rPr lang="en-US" dirty="0" smtClean="0"/>
              <a:t> </a:t>
            </a:r>
            <a:r>
              <a:rPr lang="en-US" dirty="0" err="1" smtClean="0"/>
              <a:t>ordinata</a:t>
            </a:r>
            <a:r>
              <a:rPr lang="en-US" dirty="0" smtClean="0"/>
              <a:t> ac </a:t>
            </a:r>
            <a:r>
              <a:rPr lang="en-US" dirty="0" err="1" smtClean="0"/>
              <a:t>monitis</a:t>
            </a:r>
            <a:r>
              <a:rPr lang="en-US" dirty="0" smtClean="0"/>
              <a:t> et </a:t>
            </a:r>
            <a:r>
              <a:rPr lang="en-US" dirty="0" err="1" smtClean="0"/>
              <a:t>exemplis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instituta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Teresa </a:t>
            </a:r>
            <a:r>
              <a:rPr lang="en-US" dirty="0" err="1" smtClean="0"/>
              <a:t>Díaz</a:t>
            </a:r>
            <a:r>
              <a:rPr lang="en-US" dirty="0" smtClean="0"/>
              <a:t> ( “Teresa </a:t>
            </a:r>
            <a:r>
              <a:rPr lang="en-US" dirty="0" err="1" smtClean="0"/>
              <a:t>Dieç</a:t>
            </a:r>
            <a:r>
              <a:rPr lang="en-US" dirty="0" smtClean="0"/>
              <a:t> me </a:t>
            </a:r>
            <a:r>
              <a:rPr lang="en-US" dirty="0" err="1" smtClean="0"/>
              <a:t>fecit</a:t>
            </a:r>
            <a:r>
              <a:rPr lang="en-US" smtClean="0"/>
              <a:t>”)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3050"/>
            <a:ext cx="3575050" cy="1967350"/>
          </a:xfrm>
        </p:spPr>
        <p:txBody>
          <a:bodyPr/>
          <a:lstStyle/>
          <a:p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</p:txBody>
      </p:sp>
      <p:pic>
        <p:nvPicPr>
          <p:cNvPr id="7" name="Content Placeholder 6" descr="220px-Self-portrait_at_the_Easel_Painting_a_Devotional_Panel_by_Sofonisba_Anguissol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15" r="-41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Self-portrait (1556),</a:t>
            </a:r>
          </a:p>
          <a:p>
            <a:r>
              <a:rPr lang="en-US" dirty="0" err="1" smtClean="0"/>
              <a:t>Lancut</a:t>
            </a:r>
            <a:r>
              <a:rPr lang="en-US" dirty="0" smtClean="0"/>
              <a:t> </a:t>
            </a:r>
            <a:r>
              <a:rPr lang="en-US" dirty="0" err="1" smtClean="0"/>
              <a:t>Musem</a:t>
            </a:r>
            <a:r>
              <a:rPr lang="en-US" dirty="0" smtClean="0"/>
              <a:t>, Poland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−Female artist of aristocratic family in Cremona</a:t>
            </a:r>
          </a:p>
          <a:p>
            <a:r>
              <a:rPr lang="en-US" dirty="0" smtClean="0"/>
              <a:t>−Grandfather was ennobled</a:t>
            </a:r>
          </a:p>
          <a:p>
            <a:r>
              <a:rPr lang="en-US" dirty="0" smtClean="0"/>
              <a:t>−Father legitimized</a:t>
            </a:r>
          </a:p>
          <a:p>
            <a:r>
              <a:rPr lang="en-US" dirty="0" smtClean="0"/>
              <a:t>−Father had her and five sisters educated in Latin, music, and painting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Italy</a:t>
            </a:r>
            <a:endParaRPr lang="en-US" dirty="0"/>
          </a:p>
        </p:txBody>
      </p:sp>
      <p:pic>
        <p:nvPicPr>
          <p:cNvPr id="4" name="Content Placeholder 3" descr="Map-Italian-Alps-West Traildino dot com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823" r="-11823"/>
          <a:stretch>
            <a:fillRect/>
          </a:stretch>
        </p:blipFill>
        <p:spPr/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Father: </a:t>
            </a:r>
            <a:r>
              <a:rPr lang="en-US" dirty="0" err="1" smtClean="0"/>
              <a:t>Amilcare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− Elena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convent</a:t>
            </a:r>
          </a:p>
          <a:p>
            <a:r>
              <a:rPr lang="en-US" dirty="0" smtClean="0">
                <a:sym typeface="Wingdings"/>
              </a:rPr>
              <a:t>− Lucia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painter but died young (at age of 29)</a:t>
            </a:r>
          </a:p>
          <a:p>
            <a:r>
              <a:rPr lang="en-US" dirty="0" smtClean="0">
                <a:sym typeface="Wingdings"/>
              </a:rPr>
              <a:t>− Minerva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Latin scholarly writings</a:t>
            </a:r>
          </a:p>
          <a:p>
            <a:r>
              <a:rPr lang="en-US" dirty="0" smtClean="0">
                <a:sym typeface="Wingdings"/>
              </a:rPr>
              <a:t>− Anna Maria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gets married</a:t>
            </a:r>
          </a:p>
          <a:p>
            <a:r>
              <a:rPr lang="en-US" dirty="0" smtClean="0">
                <a:sym typeface="Wingdings"/>
              </a:rPr>
              <a:t>− </a:t>
            </a:r>
            <a:r>
              <a:rPr lang="en-US" dirty="0" err="1" smtClean="0">
                <a:sym typeface="Wingdings"/>
              </a:rPr>
              <a:t>Europa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endParaRPr lang="en-US" dirty="0" smtClean="0">
              <a:sym typeface="Wingdings"/>
            </a:endParaRPr>
          </a:p>
          <a:p>
            <a:pPr>
              <a:buFontTx/>
              <a:buChar char="-"/>
            </a:pPr>
            <a:endParaRPr lang="en-US" dirty="0" smtClean="0">
              <a:sym typeface="Wingdings"/>
            </a:endParaRPr>
          </a:p>
          <a:p>
            <a:pPr>
              <a:buFontTx/>
              <a:buChar char="-"/>
            </a:pPr>
            <a:r>
              <a:rPr lang="en-US" dirty="0" err="1" smtClean="0">
                <a:sym typeface="Wingdings"/>
              </a:rPr>
              <a:t>Asdrubale</a:t>
            </a:r>
            <a:r>
              <a:rPr lang="en-US" dirty="0" smtClean="0">
                <a:sym typeface="Wingdings"/>
              </a:rPr>
              <a:t> (1551)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35400" cy="1967350"/>
          </a:xfrm>
        </p:spPr>
        <p:txBody>
          <a:bodyPr/>
          <a:lstStyle/>
          <a:p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</p:txBody>
      </p:sp>
      <p:pic>
        <p:nvPicPr>
          <p:cNvPr id="7" name="Content Placeholder 6" descr="Sofonisba-Anguissolafamily-portrai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67" r="-6767"/>
          <a:stretch>
            <a:fillRect/>
          </a:stretch>
        </p:blipFill>
        <p:spPr>
          <a:xfrm>
            <a:off x="4032250" y="273050"/>
            <a:ext cx="511175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2415916"/>
            <a:ext cx="3835400" cy="3710247"/>
          </a:xfrm>
        </p:spPr>
        <p:txBody>
          <a:bodyPr/>
          <a:lstStyle/>
          <a:p>
            <a:r>
              <a:rPr lang="en-US" i="1" dirty="0" smtClean="0"/>
              <a:t>Family Portrait, Minerva, </a:t>
            </a:r>
            <a:r>
              <a:rPr lang="en-US" i="1" dirty="0" err="1" smtClean="0"/>
              <a:t>Amilcare</a:t>
            </a:r>
            <a:r>
              <a:rPr lang="en-US" i="1" dirty="0" smtClean="0"/>
              <a:t>, and </a:t>
            </a:r>
            <a:r>
              <a:rPr lang="en-US" i="1" dirty="0" err="1" smtClean="0"/>
              <a:t>Asdrubale</a:t>
            </a:r>
            <a:r>
              <a:rPr lang="en-US" i="1" dirty="0" smtClean="0"/>
              <a:t> </a:t>
            </a:r>
            <a:r>
              <a:rPr lang="en-US" i="1" dirty="0" err="1" smtClean="0"/>
              <a:t>Anguissola</a:t>
            </a:r>
            <a:r>
              <a:rPr lang="en-US" i="1" dirty="0" smtClean="0"/>
              <a:t> </a:t>
            </a:r>
            <a:r>
              <a:rPr lang="en-US" dirty="0" smtClean="0"/>
              <a:t>(1557)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641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Earlier women artists</a:t>
            </a:r>
          </a:p>
          <a:p>
            <a:endParaRPr lang="en-US" dirty="0" smtClean="0"/>
          </a:p>
          <a:p>
            <a:r>
              <a:rPr lang="en-US" dirty="0" smtClean="0"/>
              <a:t>− </a:t>
            </a:r>
            <a:r>
              <a:rPr lang="en-US" dirty="0" err="1" smtClean="0"/>
              <a:t>Ende</a:t>
            </a:r>
            <a:r>
              <a:rPr lang="en-US" dirty="0" smtClean="0"/>
              <a:t> ( “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pintrix</a:t>
            </a:r>
            <a:r>
              <a:rPr lang="en-US" dirty="0" smtClean="0"/>
              <a:t> et Dei </a:t>
            </a:r>
            <a:r>
              <a:rPr lang="en-US" dirty="0" err="1" smtClean="0"/>
              <a:t>aiutrix</a:t>
            </a:r>
            <a:r>
              <a:rPr lang="en-US" dirty="0" smtClean="0"/>
              <a:t>…”), </a:t>
            </a:r>
            <a:r>
              <a:rPr lang="en-US" i="1" dirty="0" err="1" smtClean="0"/>
              <a:t>Beato</a:t>
            </a:r>
            <a:r>
              <a:rPr lang="en-US" i="1" dirty="0" smtClean="0"/>
              <a:t> de </a:t>
            </a:r>
            <a:r>
              <a:rPr lang="en-US" i="1" dirty="0" err="1" smtClean="0"/>
              <a:t>Tábara</a:t>
            </a:r>
            <a:r>
              <a:rPr lang="en-US" i="1" dirty="0" smtClean="0"/>
              <a:t> </a:t>
            </a:r>
            <a:r>
              <a:rPr lang="en-US" dirty="0" smtClean="0"/>
              <a:t>(975)</a:t>
            </a:r>
          </a:p>
          <a:p>
            <a:endParaRPr lang="en-US" dirty="0" smtClean="0"/>
          </a:p>
          <a:p>
            <a:r>
              <a:rPr lang="en-US" dirty="0" smtClean="0"/>
              <a:t>− </a:t>
            </a:r>
            <a:r>
              <a:rPr lang="en-US" dirty="0" err="1" smtClean="0"/>
              <a:t>Guda</a:t>
            </a:r>
            <a:r>
              <a:rPr lang="en-US" dirty="0" smtClean="0"/>
              <a:t> ( “</a:t>
            </a:r>
            <a:r>
              <a:rPr lang="en-US" dirty="0" err="1" smtClean="0"/>
              <a:t>Guda</a:t>
            </a:r>
            <a:r>
              <a:rPr lang="en-US" dirty="0" smtClean="0"/>
              <a:t>, a sinner wrote and painted this book”)  (12</a:t>
            </a:r>
            <a:r>
              <a:rPr lang="en-US" baseline="30000" dirty="0" smtClean="0"/>
              <a:t>th</a:t>
            </a:r>
            <a:r>
              <a:rPr lang="en-US" dirty="0" smtClean="0"/>
              <a:t>-century </a:t>
            </a:r>
            <a:r>
              <a:rPr lang="en-US" dirty="0" err="1" smtClean="0"/>
              <a:t>Homeliary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− 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</a:p>
          <a:p>
            <a:endParaRPr lang="en-US" dirty="0" smtClean="0"/>
          </a:p>
          <a:p>
            <a:r>
              <a:rPr lang="en-US" dirty="0" smtClean="0"/>
              <a:t>−</a:t>
            </a:r>
            <a:r>
              <a:rPr lang="en-US" dirty="0" err="1" smtClean="0"/>
              <a:t>Herrad</a:t>
            </a:r>
            <a:r>
              <a:rPr lang="en-US" dirty="0" smtClean="0"/>
              <a:t> von </a:t>
            </a:r>
            <a:r>
              <a:rPr lang="en-US" dirty="0" err="1" smtClean="0"/>
              <a:t>Landsberg</a:t>
            </a:r>
            <a:r>
              <a:rPr lang="en-US" dirty="0" smtClean="0"/>
              <a:t> (</a:t>
            </a:r>
            <a:r>
              <a:rPr lang="en-US" dirty="0" err="1" smtClean="0"/>
              <a:t>d</a:t>
            </a:r>
            <a:r>
              <a:rPr lang="en-US" dirty="0" smtClean="0"/>
              <a:t>. 1170)</a:t>
            </a:r>
          </a:p>
          <a:p>
            <a:endParaRPr lang="en-US" dirty="0" smtClean="0"/>
          </a:p>
          <a:p>
            <a:r>
              <a:rPr lang="en-US" dirty="0" smtClean="0"/>
              <a:t>−Teresa </a:t>
            </a:r>
            <a:r>
              <a:rPr lang="en-US" dirty="0" err="1" smtClean="0"/>
              <a:t>Díaz</a:t>
            </a:r>
            <a:r>
              <a:rPr lang="en-US" dirty="0" smtClean="0"/>
              <a:t> ( “Teresa </a:t>
            </a:r>
            <a:r>
              <a:rPr lang="en-US" dirty="0" err="1" smtClean="0"/>
              <a:t>Dieç</a:t>
            </a:r>
            <a:r>
              <a:rPr lang="en-US" dirty="0" smtClean="0"/>
              <a:t> me </a:t>
            </a:r>
            <a:r>
              <a:rPr lang="en-US" dirty="0" err="1" smtClean="0"/>
              <a:t>fecit</a:t>
            </a:r>
            <a:r>
              <a:rPr lang="en-US" dirty="0" smtClean="0"/>
              <a:t>”)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Why did the father </a:t>
            </a:r>
            <a:r>
              <a:rPr lang="en-US" dirty="0" err="1" smtClean="0"/>
              <a:t>Amilcare</a:t>
            </a:r>
            <a:r>
              <a:rPr lang="en-US" dirty="0" smtClean="0"/>
              <a:t> educate his daughters?</a:t>
            </a:r>
          </a:p>
          <a:p>
            <a:endParaRPr lang="en-US" dirty="0" smtClean="0"/>
          </a:p>
          <a:p>
            <a:r>
              <a:rPr lang="en-US" dirty="0" smtClean="0"/>
              <a:t>Renaissance ideas about aristocratic conduct and education</a:t>
            </a:r>
          </a:p>
          <a:p>
            <a:r>
              <a:rPr lang="en-US" dirty="0" smtClean="0"/>
              <a:t>		−Castiglione, </a:t>
            </a:r>
            <a:r>
              <a:rPr lang="en-US" i="1" dirty="0" smtClean="0"/>
              <a:t>Book of the Courtier </a:t>
            </a:r>
            <a:r>
              <a:rPr lang="en-US" dirty="0" smtClean="0"/>
              <a:t>(1528)</a:t>
            </a:r>
          </a:p>
          <a:p>
            <a:r>
              <a:rPr lang="en-US" dirty="0" smtClean="0"/>
              <a:t>				Bk. 2: “Lady of the Palace”</a:t>
            </a:r>
          </a:p>
          <a:p>
            <a:r>
              <a:rPr lang="en-US" dirty="0" smtClean="0"/>
              <a:t>	−Enhancing nobility and honor of family</a:t>
            </a:r>
          </a:p>
          <a:p>
            <a:endParaRPr lang="en-US" dirty="0" smtClean="0"/>
          </a:p>
          <a:p>
            <a:r>
              <a:rPr lang="en-US" dirty="0" smtClean="0"/>
              <a:t>−Financial difficulty of six dowries</a:t>
            </a:r>
          </a:p>
          <a:p>
            <a:r>
              <a:rPr lang="en-US" dirty="0" smtClean="0"/>
              <a:t>	−Accomplished women more marriageable</a:t>
            </a:r>
          </a:p>
          <a:p>
            <a:r>
              <a:rPr lang="en-US" dirty="0" smtClean="0"/>
              <a:t>	−Careers to support themselves and help family</a:t>
            </a:r>
          </a:p>
          <a:p>
            <a:r>
              <a:rPr lang="en-US" dirty="0" smtClean="0"/>
              <a:t>	−Father actively promotes daughters’ fame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−</a:t>
            </a:r>
            <a:r>
              <a:rPr lang="en-US" dirty="0" err="1" smtClean="0"/>
              <a:t>Sofonisba</a:t>
            </a:r>
            <a:r>
              <a:rPr lang="en-US" dirty="0" smtClean="0"/>
              <a:t> and her sister Elena are given lessons by the leading painter of Cremona, Bernardino </a:t>
            </a:r>
            <a:r>
              <a:rPr lang="en-US" dirty="0" err="1" smtClean="0"/>
              <a:t>Campi</a:t>
            </a:r>
            <a:r>
              <a:rPr lang="en-US" dirty="0" smtClean="0"/>
              <a:t> (1522−1591) </a:t>
            </a:r>
          </a:p>
          <a:p>
            <a:r>
              <a:rPr lang="en-US" dirty="0" smtClean="0"/>
              <a:t>		−not apprenticed</a:t>
            </a:r>
          </a:p>
          <a:p>
            <a:r>
              <a:rPr lang="en-US" dirty="0" smtClean="0"/>
              <a:t>	−had to be properly chaperoned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1967350"/>
          </a:xfrm>
        </p:spPr>
        <p:txBody>
          <a:bodyPr/>
          <a:lstStyle/>
          <a:p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</p:txBody>
      </p:sp>
      <p:pic>
        <p:nvPicPr>
          <p:cNvPr id="7" name="Content Placeholder 6" descr="250px-BernardinoCampiPaintingSofonisbaAnguissola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692" b="-5692"/>
          <a:stretch>
            <a:fillRect/>
          </a:stretch>
        </p:blipFill>
        <p:spPr>
          <a:xfrm>
            <a:off x="3829050" y="273050"/>
            <a:ext cx="5111750" cy="585311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Portrait of </a:t>
            </a:r>
            <a:r>
              <a:rPr lang="en-US" dirty="0" err="1" smtClean="0"/>
              <a:t>Bernadino</a:t>
            </a:r>
            <a:r>
              <a:rPr lang="en-US" dirty="0" smtClean="0"/>
              <a:t> </a:t>
            </a:r>
            <a:r>
              <a:rPr lang="en-US" dirty="0" err="1" smtClean="0"/>
              <a:t>Campi</a:t>
            </a:r>
            <a:r>
              <a:rPr lang="en-US" dirty="0" smtClean="0"/>
              <a:t> painting a portrait of </a:t>
            </a:r>
            <a:r>
              <a:rPr lang="en-US" dirty="0" err="1" smtClean="0"/>
              <a:t>Sofonisba</a:t>
            </a:r>
            <a:r>
              <a:rPr lang="en-US" dirty="0" smtClean="0"/>
              <a:t> </a:t>
            </a:r>
            <a:r>
              <a:rPr lang="en-US" dirty="0" err="1" smtClean="0"/>
              <a:t>Anguissola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−Later, </a:t>
            </a:r>
            <a:r>
              <a:rPr lang="en-US" dirty="0" err="1" smtClean="0"/>
              <a:t>Sofonisba</a:t>
            </a:r>
            <a:r>
              <a:rPr lang="en-US" dirty="0" smtClean="0"/>
              <a:t> trained with </a:t>
            </a:r>
            <a:r>
              <a:rPr lang="en-US" dirty="0" err="1" smtClean="0"/>
              <a:t>Bernardio</a:t>
            </a:r>
            <a:r>
              <a:rPr lang="en-US" dirty="0" smtClean="0"/>
              <a:t> </a:t>
            </a:r>
            <a:r>
              <a:rPr lang="en-US" dirty="0" err="1" smtClean="0"/>
              <a:t>Gatti</a:t>
            </a:r>
            <a:r>
              <a:rPr lang="en-US" dirty="0" smtClean="0"/>
              <a:t> (1495−1576)</a:t>
            </a:r>
          </a:p>
          <a:p>
            <a:r>
              <a:rPr lang="en-US" dirty="0" smtClean="0"/>
              <a:t>−1559: She was invited to travel to Spain as a lady-in-waiting and court painter to newly crowned Queen Isabella de Valois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Lucia, Minerva, and Europe Playing Chess </a:t>
            </a:r>
            <a:r>
              <a:rPr lang="en-US" dirty="0" smtClean="0"/>
              <a:t>(1555)</a:t>
            </a:r>
            <a:endParaRPr lang="en-US" dirty="0"/>
          </a:p>
        </p:txBody>
      </p:sp>
      <p:pic>
        <p:nvPicPr>
          <p:cNvPr id="4" name="Content Placeholder 3" descr="The_Chess_Game_-_Sofonisba_Anguissol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827" r="-21827"/>
          <a:stretch>
            <a:fillRect/>
          </a:stretch>
        </p:blipFill>
        <p:spPr/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− </a:t>
            </a:r>
            <a:r>
              <a:rPr lang="en-US" dirty="0" err="1" smtClean="0"/>
              <a:t>Ivenzione</a:t>
            </a:r>
            <a:r>
              <a:rPr lang="en-US" dirty="0" smtClean="0"/>
              <a:t> ( “invention” or originality)</a:t>
            </a:r>
          </a:p>
          <a:p>
            <a:r>
              <a:rPr lang="en-US" dirty="0" smtClean="0"/>
              <a:t>−Unusual to show three daughters without parents</a:t>
            </a:r>
          </a:p>
          <a:p>
            <a:r>
              <a:rPr lang="en-US" dirty="0" smtClean="0"/>
              <a:t>		−properly chaperoned</a:t>
            </a:r>
          </a:p>
          <a:p>
            <a:r>
              <a:rPr lang="en-US" dirty="0" smtClean="0"/>
              <a:t>−anticipates 17</a:t>
            </a:r>
            <a:r>
              <a:rPr lang="en-US" baseline="30000" dirty="0" smtClean="0"/>
              <a:t>th</a:t>
            </a:r>
            <a:r>
              <a:rPr lang="en-US" dirty="0" smtClean="0"/>
              <a:t>-century genre painting</a:t>
            </a:r>
          </a:p>
          <a:p>
            <a:r>
              <a:rPr lang="en-US" dirty="0" smtClean="0"/>
              <a:t>		−quotidian</a:t>
            </a:r>
          </a:p>
          <a:p>
            <a:endParaRPr lang="en-US" dirty="0" smtClean="0"/>
          </a:p>
          <a:p>
            <a:r>
              <a:rPr lang="en-US" dirty="0" smtClean="0"/>
              <a:t>−Narrative interaction</a:t>
            </a:r>
          </a:p>
          <a:p>
            <a:r>
              <a:rPr lang="en-US" dirty="0" smtClean="0"/>
              <a:t>	−Lucia making a move</a:t>
            </a:r>
          </a:p>
          <a:p>
            <a:r>
              <a:rPr lang="en-US" dirty="0" smtClean="0"/>
              <a:t>	−Minerva raises her hand</a:t>
            </a:r>
          </a:p>
          <a:p>
            <a:r>
              <a:rPr lang="en-US" dirty="0" smtClean="0"/>
              <a:t>	−</a:t>
            </a:r>
            <a:r>
              <a:rPr lang="en-US" dirty="0" err="1" smtClean="0"/>
              <a:t>Europa</a:t>
            </a:r>
            <a:r>
              <a:rPr lang="en-US" dirty="0" smtClean="0"/>
              <a:t> is smiling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Sofonisba</a:t>
            </a:r>
            <a:r>
              <a:rPr lang="en-US" b="1" dirty="0" smtClean="0"/>
              <a:t> </a:t>
            </a:r>
            <a:r>
              <a:rPr lang="en-US" b="1" dirty="0" err="1" smtClean="0"/>
              <a:t>Anguissola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</a:t>
            </a:r>
          </a:p>
          <a:p>
            <a:r>
              <a:rPr lang="en-US" dirty="0" smtClean="0"/>
              <a:t>			Lecture: Hull, “ARTH 4117”</a:t>
            </a:r>
          </a:p>
          <a:p>
            <a:r>
              <a:rPr lang="en-US" dirty="0" smtClean="0"/>
              <a:t>			&lt;https://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=fDFN1ZteJ0k&amp;list=</a:t>
            </a:r>
          </a:p>
          <a:p>
            <a:r>
              <a:rPr lang="en-US" dirty="0" smtClean="0"/>
              <a:t>			  PLAjrswY6TkLDG8UbfjCTSRhar745jgWCI&amp;index=19&gt;</a:t>
            </a:r>
          </a:p>
          <a:p>
            <a:r>
              <a:rPr lang="en-US" dirty="0" smtClean="0"/>
              <a:t>			&lt;https://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=f3gdf7clQd8&amp;index=20&amp;list=</a:t>
            </a:r>
          </a:p>
          <a:p>
            <a:r>
              <a:rPr lang="en-US" dirty="0" smtClean="0"/>
              <a:t>			  PLAjrswY6TkLDG8UbfjCTSRhar745jgWCI&gt;</a:t>
            </a:r>
          </a:p>
          <a:p>
            <a:r>
              <a:rPr lang="en-US" dirty="0" smtClean="0"/>
              <a:t>			&lt;https://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=ZAixJOW7O94&amp;index=21&amp;list=</a:t>
            </a:r>
          </a:p>
          <a:p>
            <a:r>
              <a:rPr lang="en-US" dirty="0" smtClean="0"/>
              <a:t>			  PLAjrswY6TkLDG8UbfjCTSRhar745jgWCI&gt;.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Artemisia Gentileschi (1593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dirty="0" smtClean="0"/>
              <a:t>ca. 1652)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−Italian baroque painter</a:t>
            </a:r>
          </a:p>
          <a:p>
            <a:endParaRPr lang="en-US" dirty="0" smtClean="0"/>
          </a:p>
          <a:p>
            <a:r>
              <a:rPr lang="en-US" dirty="0" smtClean="0"/>
              <a:t>− Daughter of the painter </a:t>
            </a:r>
            <a:r>
              <a:rPr lang="en-US" dirty="0" err="1" smtClean="0"/>
              <a:t>Orzio</a:t>
            </a:r>
            <a:r>
              <a:rPr lang="en-US" dirty="0" smtClean="0"/>
              <a:t> </a:t>
            </a:r>
            <a:r>
              <a:rPr lang="en-US" dirty="0" err="1" smtClean="0"/>
              <a:t>Gentilschi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−Worked in Rome, Florence, Genoa, Naples, and London</a:t>
            </a:r>
          </a:p>
          <a:p>
            <a:endParaRPr lang="en-US" dirty="0" smtClean="0"/>
          </a:p>
          <a:p>
            <a:r>
              <a:rPr lang="en-US" dirty="0" smtClean="0"/>
              <a:t>−Heroic women as subjects 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Artemisia Gentileschi (1593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dirty="0" smtClean="0"/>
              <a:t>ca. 1652)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−Important follower of Caravaggio</a:t>
            </a:r>
          </a:p>
          <a:p>
            <a:r>
              <a:rPr lang="en-US" dirty="0" smtClean="0"/>
              <a:t>		−naturalism and </a:t>
            </a:r>
            <a:r>
              <a:rPr lang="en-US" dirty="0" err="1" smtClean="0"/>
              <a:t>tenebrism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−Spread of Caravaggio’s style in Florence, Genoa, and Naples</a:t>
            </a:r>
          </a:p>
          <a:p>
            <a:endParaRPr lang="en-US" dirty="0" smtClean="0"/>
          </a:p>
          <a:p>
            <a:r>
              <a:rPr lang="en-US" dirty="0" smtClean="0"/>
              <a:t>−Her father hired </a:t>
            </a:r>
            <a:r>
              <a:rPr lang="en-US" dirty="0" err="1" smtClean="0"/>
              <a:t>Agostino</a:t>
            </a:r>
            <a:r>
              <a:rPr lang="en-US" dirty="0" smtClean="0"/>
              <a:t> Tasso to teach her perspective</a:t>
            </a:r>
          </a:p>
          <a:p>
            <a:r>
              <a:rPr lang="en-US" dirty="0" smtClean="0"/>
              <a:t>		−Tasso raped her</a:t>
            </a:r>
          </a:p>
          <a:p>
            <a:r>
              <a:rPr lang="en-US" dirty="0" smtClean="0"/>
              <a:t>	−</a:t>
            </a:r>
            <a:r>
              <a:rPr lang="en-US" dirty="0" err="1" smtClean="0"/>
              <a:t>Orazio</a:t>
            </a:r>
            <a:r>
              <a:rPr lang="en-US" dirty="0" smtClean="0"/>
              <a:t> brought a court case for damages to himself</a:t>
            </a:r>
          </a:p>
          <a:p>
            <a:r>
              <a:rPr lang="en-US" dirty="0" smtClean="0"/>
              <a:t>	−Torture; </a:t>
            </a:r>
            <a:r>
              <a:rPr lang="en-US" dirty="0" err="1" smtClean="0"/>
              <a:t>Agostino</a:t>
            </a:r>
            <a:r>
              <a:rPr lang="en-US" dirty="0" smtClean="0"/>
              <a:t> found guilty and sentence to six months in jail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Artemisia Gentileschi (1593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−</a:t>
            </a:r>
            <a:r>
              <a:rPr lang="en-US" dirty="0" smtClean="0"/>
              <a:t>ca. 1652)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https://www.youtube.com/watch?v=KldzQxoS5-U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Ende</a:t>
            </a:r>
            <a:r>
              <a:rPr lang="en-US" dirty="0" smtClean="0"/>
              <a:t> ( “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pintrix</a:t>
            </a:r>
            <a:r>
              <a:rPr lang="en-US" dirty="0" smtClean="0"/>
              <a:t> et Dei </a:t>
            </a:r>
            <a:r>
              <a:rPr lang="en-US" dirty="0" err="1" smtClean="0"/>
              <a:t>aiutrix</a:t>
            </a:r>
            <a:r>
              <a:rPr lang="en-US" dirty="0" smtClean="0"/>
              <a:t>…”), </a:t>
            </a:r>
            <a:r>
              <a:rPr lang="en-US" i="1" dirty="0" err="1" smtClean="0"/>
              <a:t>Beato</a:t>
            </a:r>
            <a:r>
              <a:rPr lang="en-US" i="1" dirty="0" smtClean="0"/>
              <a:t> de </a:t>
            </a:r>
            <a:r>
              <a:rPr lang="en-US" i="1" dirty="0" err="1" smtClean="0"/>
              <a:t>Tábara</a:t>
            </a:r>
            <a:r>
              <a:rPr lang="en-US" i="1" dirty="0" smtClean="0"/>
              <a:t> </a:t>
            </a:r>
            <a:r>
              <a:rPr lang="en-US" dirty="0" smtClean="0"/>
              <a:t>(975)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2415916"/>
            <a:ext cx="3302000" cy="3710247"/>
          </a:xfrm>
        </p:spPr>
        <p:txBody>
          <a:bodyPr/>
          <a:lstStyle/>
          <a:p>
            <a:r>
              <a:rPr lang="en-US" dirty="0" smtClean="0"/>
              <a:t>“The Last Judgment” from the </a:t>
            </a:r>
            <a:r>
              <a:rPr lang="en-US" i="1" dirty="0" smtClean="0"/>
              <a:t>Gerona </a:t>
            </a:r>
            <a:r>
              <a:rPr lang="en-US" i="1" dirty="0" err="1" smtClean="0"/>
              <a:t>Beatus</a:t>
            </a:r>
            <a:endParaRPr lang="en-US" i="1" dirty="0"/>
          </a:p>
        </p:txBody>
      </p:sp>
      <p:pic>
        <p:nvPicPr>
          <p:cNvPr id="9" name="Content Placeholder 8" descr="Ende_(Meisterin_der_Schule_von_Távara)_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38" r="-10538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Guda</a:t>
            </a:r>
            <a:r>
              <a:rPr lang="en-US" dirty="0" smtClean="0"/>
              <a:t> (12</a:t>
            </a:r>
            <a:r>
              <a:rPr lang="en-US" baseline="30000" dirty="0" smtClean="0"/>
              <a:t>th</a:t>
            </a:r>
            <a:r>
              <a:rPr lang="en-US" dirty="0" smtClean="0"/>
              <a:t> century) Self-portrait</a:t>
            </a:r>
            <a:endParaRPr lang="en-US" dirty="0"/>
          </a:p>
        </p:txBody>
      </p:sp>
      <p:pic>
        <p:nvPicPr>
          <p:cNvPr id="5" name="Content Placeholder 4" descr="frankfurt-staatsbibliothek-ms-barth-4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033" b="-9033"/>
          <a:stretch>
            <a:fillRect/>
          </a:stretch>
        </p:blipFill>
        <p:spPr>
          <a:xfrm>
            <a:off x="3879850" y="273050"/>
            <a:ext cx="5111750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Guda</a:t>
            </a:r>
            <a:r>
              <a:rPr lang="en-US" dirty="0" smtClean="0"/>
              <a:t>, a sinner wrote and painted this book”  (12</a:t>
            </a:r>
            <a:r>
              <a:rPr lang="en-US" baseline="30000" dirty="0" smtClean="0"/>
              <a:t>th</a:t>
            </a:r>
            <a:r>
              <a:rPr lang="en-US" dirty="0" smtClean="0"/>
              <a:t>-century </a:t>
            </a:r>
            <a:r>
              <a:rPr lang="en-US" dirty="0" err="1" smtClean="0"/>
              <a:t>Homeliary</a:t>
            </a:r>
            <a:r>
              <a:rPr lang="en-US" dirty="0" smtClean="0"/>
              <a:t>), Frankfurt, </a:t>
            </a:r>
            <a:r>
              <a:rPr lang="en-US" dirty="0" err="1" smtClean="0"/>
              <a:t>Staatsbibliothek</a:t>
            </a:r>
            <a:r>
              <a:rPr lang="en-US" dirty="0" smtClean="0"/>
              <a:t>, MS. </a:t>
            </a:r>
            <a:r>
              <a:rPr lang="en-US" dirty="0" err="1" smtClean="0"/>
              <a:t>barth</a:t>
            </a:r>
            <a:r>
              <a:rPr lang="en-US" dirty="0" smtClean="0"/>
              <a:t>. 45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pic>
        <p:nvPicPr>
          <p:cNvPr id="5" name="Content Placeholder 4" descr="200px-Hildegard_ma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84" r="-45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Hildegard’s Germany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dirty="0" smtClean="0"/>
              <a:t>Universal Man” illumination from Hildegard’s </a:t>
            </a:r>
            <a:r>
              <a:rPr lang="en-US" i="1" dirty="0" err="1" smtClean="0"/>
              <a:t>Liber</a:t>
            </a:r>
            <a:r>
              <a:rPr lang="en-US" i="1" dirty="0" smtClean="0"/>
              <a:t> </a:t>
            </a:r>
            <a:r>
              <a:rPr lang="en-US" i="1" dirty="0" err="1" smtClean="0"/>
              <a:t>Divinorum</a:t>
            </a:r>
            <a:endParaRPr lang="en-US" i="1" dirty="0" smtClean="0"/>
          </a:p>
          <a:p>
            <a:r>
              <a:rPr lang="en-US" dirty="0" err="1" smtClean="0"/>
              <a:t>Operum</a:t>
            </a:r>
            <a:r>
              <a:rPr lang="en-US" dirty="0" smtClean="0"/>
              <a:t>, I.2. Lucca, MS 1942 (early 13th century copy)</a:t>
            </a:r>
            <a:endParaRPr lang="en-US" dirty="0"/>
          </a:p>
        </p:txBody>
      </p:sp>
      <p:pic>
        <p:nvPicPr>
          <p:cNvPr id="7" name="Content Placeholder 6" descr="200px-Hildegard_von_Bingen_Liber_Divinorum_Oper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9" r="-14409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dirty="0" smtClean="0"/>
              <a:t>Universal Man” illumination from Hildegard’s </a:t>
            </a:r>
            <a:r>
              <a:rPr lang="en-US" i="1" dirty="0" err="1" smtClean="0"/>
              <a:t>Liber</a:t>
            </a:r>
            <a:r>
              <a:rPr lang="en-US" i="1" dirty="0" smtClean="0"/>
              <a:t> </a:t>
            </a:r>
            <a:r>
              <a:rPr lang="en-US" i="1" dirty="0" err="1" smtClean="0"/>
              <a:t>Divinorum</a:t>
            </a:r>
            <a:endParaRPr lang="en-US" i="1" dirty="0" smtClean="0"/>
          </a:p>
          <a:p>
            <a:r>
              <a:rPr lang="en-US" dirty="0" err="1" smtClean="0"/>
              <a:t>Operum</a:t>
            </a:r>
            <a:r>
              <a:rPr lang="en-US" dirty="0" smtClean="0"/>
              <a:t>, I.2. Lucca, </a:t>
            </a:r>
            <a:r>
              <a:rPr lang="en-US" smtClean="0"/>
              <a:t>MS 1942 (early </a:t>
            </a:r>
            <a:r>
              <a:rPr lang="en-US" dirty="0" smtClean="0"/>
              <a:t>13th </a:t>
            </a:r>
            <a:r>
              <a:rPr lang="en-US" smtClean="0"/>
              <a:t>century copy)</a:t>
            </a:r>
            <a:endParaRPr lang="en-US" dirty="0"/>
          </a:p>
        </p:txBody>
      </p:sp>
      <p:pic>
        <p:nvPicPr>
          <p:cNvPr id="7" name="Content Placeholder 6" descr="200px-Hildegard_von_Bingen_Liber_Divinorum_Operu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409" r="-14409"/>
          <a:stretch>
            <a:fillRect/>
          </a:stretch>
        </p:blipFill>
        <p:spPr/>
      </p:pic>
      <p:sp>
        <p:nvSpPr>
          <p:cNvPr id="5" name="Frame 4"/>
          <p:cNvSpPr/>
          <p:nvPr/>
        </p:nvSpPr>
        <p:spPr>
          <a:xfrm>
            <a:off x="4318000" y="4559300"/>
            <a:ext cx="927100" cy="1566863"/>
          </a:xfrm>
          <a:prstGeom prst="frame">
            <a:avLst>
              <a:gd name="adj1" fmla="val 5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n-US" dirty="0" smtClean="0"/>
              <a:t>Universal Man” illumination from Hildegard’s </a:t>
            </a:r>
            <a:r>
              <a:rPr lang="en-US" i="1" dirty="0" err="1" smtClean="0"/>
              <a:t>Liber</a:t>
            </a:r>
            <a:r>
              <a:rPr lang="en-US" i="1" dirty="0" smtClean="0"/>
              <a:t> </a:t>
            </a:r>
            <a:r>
              <a:rPr lang="en-US" i="1" dirty="0" err="1" smtClean="0"/>
              <a:t>Divinorum</a:t>
            </a:r>
            <a:endParaRPr lang="en-US" i="1" dirty="0" smtClean="0"/>
          </a:p>
          <a:p>
            <a:r>
              <a:rPr lang="en-US" dirty="0" err="1" smtClean="0"/>
              <a:t>Operum</a:t>
            </a:r>
            <a:r>
              <a:rPr lang="en-US" dirty="0" smtClean="0"/>
              <a:t>, I.2. Lucca, MS 1942 (early 13th century copy)</a:t>
            </a:r>
          </a:p>
          <a:p>
            <a:r>
              <a:rPr lang="en-US" dirty="0" smtClean="0"/>
              <a:t>Self-portrait</a:t>
            </a:r>
            <a:endParaRPr lang="en-US" dirty="0"/>
          </a:p>
        </p:txBody>
      </p:sp>
      <p:pic>
        <p:nvPicPr>
          <p:cNvPr id="6" name="Content Placeholder 5" descr="Hildegard_von_Bingen-self-portrai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77" r="-2977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Hildegard von </a:t>
            </a:r>
            <a:r>
              <a:rPr lang="en-US" dirty="0" err="1" smtClean="0"/>
              <a:t>Bingen</a:t>
            </a:r>
            <a:r>
              <a:rPr lang="en-US" dirty="0" smtClean="0"/>
              <a:t> (1098−1179)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i="1" dirty="0" smtClean="0"/>
              <a:t>The Church, the Bride of Christ and Mother of the Faithful in</a:t>
            </a:r>
          </a:p>
          <a:p>
            <a:r>
              <a:rPr lang="en-US" i="1" dirty="0" smtClean="0"/>
              <a:t>Baptism. </a:t>
            </a:r>
            <a:r>
              <a:rPr lang="en-US" dirty="0" smtClean="0"/>
              <a:t>Illustration to </a:t>
            </a:r>
            <a:r>
              <a:rPr lang="en-US" i="1" dirty="0" err="1" smtClean="0"/>
              <a:t>Scivias</a:t>
            </a:r>
            <a:r>
              <a:rPr lang="en-US" dirty="0" smtClean="0"/>
              <a:t> II.3, fol. 51r</a:t>
            </a:r>
            <a:endParaRPr lang="en-US" dirty="0"/>
          </a:p>
        </p:txBody>
      </p:sp>
      <p:pic>
        <p:nvPicPr>
          <p:cNvPr id="6" name="Content Placeholder 5" descr="200px-Meister_des_Hildegardis-Codex_0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49" r="-6549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715</Words>
  <Application>Microsoft Macintosh PowerPoint</Application>
  <PresentationFormat>On-screen Show (4:3)</PresentationFormat>
  <Paragraphs>126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Sofonisba Anguissola</vt:lpstr>
      <vt:lpstr>Sofonisba Anguissola</vt:lpstr>
      <vt:lpstr>Ende ( “Ende pintrix et Dei aiutrix…”), Beato de Tábara (975)</vt:lpstr>
      <vt:lpstr>Guda (12th century) Self-portrait</vt:lpstr>
      <vt:lpstr>Hildegard von Bingen (1098−1179)</vt:lpstr>
      <vt:lpstr>Hildegard von Bingen (1098−1179)</vt:lpstr>
      <vt:lpstr>Hildegard von Bingen (1098−1179)</vt:lpstr>
      <vt:lpstr>Hildegard von Bingen (1098−1179)</vt:lpstr>
      <vt:lpstr>Hildegard von Bingen (1098−1179)</vt:lpstr>
      <vt:lpstr>Hildegard von Bingen (1098−1179)</vt:lpstr>
      <vt:lpstr>Hildegard von Bingen (1098−1179)</vt:lpstr>
      <vt:lpstr>Hildegard von Bingen (1098−1179)  Lingua ignota</vt:lpstr>
      <vt:lpstr>Herrad von Landsberg (d. 1170)</vt:lpstr>
      <vt:lpstr>Teresa Díaz ( “Teresa Dieç me fecit”)</vt:lpstr>
      <vt:lpstr>Sofonisba Anguissola</vt:lpstr>
      <vt:lpstr>Sofonisba Anguissola</vt:lpstr>
      <vt:lpstr>Northern Italy</vt:lpstr>
      <vt:lpstr>Sofonisba Anguissola</vt:lpstr>
      <vt:lpstr>Sofonisba Anguissola</vt:lpstr>
      <vt:lpstr>Sofonisba Anguissola</vt:lpstr>
      <vt:lpstr>Sofonisba Anguissola</vt:lpstr>
      <vt:lpstr>Sofonisba Anguissola</vt:lpstr>
      <vt:lpstr>Sofonisba Anguissola</vt:lpstr>
      <vt:lpstr>Lucia, Minerva, and Europe Playing Chess (1555)</vt:lpstr>
      <vt:lpstr>Sofonisba Anguissola</vt:lpstr>
      <vt:lpstr>Sofonisba Anguissola</vt:lpstr>
      <vt:lpstr>Artemisia Gentileschi (1593−ca. 1652)</vt:lpstr>
      <vt:lpstr>Artemisia Gentileschi (1593−ca. 1652)</vt:lpstr>
      <vt:lpstr>Artemisia Gentileschi (1593−ca. 1652)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Giotto di Bondone</dc:title>
  <dc:creator>Don Ostrowski</dc:creator>
  <cp:lastModifiedBy>Don Ostrowski</cp:lastModifiedBy>
  <cp:revision>48</cp:revision>
  <dcterms:created xsi:type="dcterms:W3CDTF">2016-01-08T23:39:10Z</dcterms:created>
  <dcterms:modified xsi:type="dcterms:W3CDTF">2016-01-08T23:47:56Z</dcterms:modified>
</cp:coreProperties>
</file>