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58" r:id="rId2"/>
    <p:sldId id="267" r:id="rId3"/>
    <p:sldId id="268" r:id="rId4"/>
    <p:sldId id="269" r:id="rId5"/>
    <p:sldId id="270" r:id="rId6"/>
    <p:sldId id="271" r:id="rId7"/>
    <p:sldId id="272" r:id="rId8"/>
    <p:sldId id="273" r:id="rId9"/>
    <p:sldId id="274" r:id="rId10"/>
    <p:sldId id="275" r:id="rId11"/>
    <p:sldId id="276" r:id="rId12"/>
    <p:sldId id="265" r:id="rId13"/>
    <p:sldId id="277" r:id="rId14"/>
    <p:sldId id="397" r:id="rId15"/>
    <p:sldId id="399" r:id="rId16"/>
    <p:sldId id="401" r:id="rId17"/>
    <p:sldId id="402" r:id="rId18"/>
    <p:sldId id="403" r:id="rId19"/>
    <p:sldId id="398" r:id="rId20"/>
    <p:sldId id="400" r:id="rId21"/>
    <p:sldId id="39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93" r:id="rId45"/>
    <p:sldId id="394" r:id="rId46"/>
    <p:sldId id="395" r:id="rId47"/>
    <p:sldId id="300" r:id="rId48"/>
    <p:sldId id="301" r:id="rId49"/>
    <p:sldId id="302" r:id="rId50"/>
    <p:sldId id="303" r:id="rId51"/>
    <p:sldId id="304" r:id="rId52"/>
    <p:sldId id="305" r:id="rId53"/>
    <p:sldId id="404" r:id="rId54"/>
    <p:sldId id="405" r:id="rId55"/>
    <p:sldId id="406"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67"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6" d="100"/>
          <a:sy n="96" d="100"/>
        </p:scale>
        <p:origin x="-112"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BCD09A-E7A5-C347-88B4-472CE46B134F}" type="datetimeFigureOut">
              <a:rPr lang="en-US" smtClean="0"/>
              <a:pPr/>
              <a:t>1/10/16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5EF646-8F1A-3345-8050-EA23B5E7EE5C}" type="slidenum">
              <a:rPr lang="en-US" smtClean="0"/>
              <a:pPr/>
              <a:t>‹#›</a:t>
            </a:fld>
            <a:endParaRPr lang="en-US"/>
          </a:p>
        </p:txBody>
      </p:sp>
    </p:spTree>
    <p:extLst>
      <p:ext uri="{BB962C8B-B14F-4D97-AF65-F5344CB8AC3E}">
        <p14:creationId xmlns:p14="http://schemas.microsoft.com/office/powerpoint/2010/main" val="36179553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76E1F2-2DE3-604A-8A4E-22E85514D156}" type="slidenum">
              <a:rPr lang="en-US" sz="1200">
                <a:latin typeface="Calibri" charset="0"/>
              </a:rPr>
              <a:pPr eaLnBrk="1" hangingPunct="1"/>
              <a:t>1</a:t>
            </a:fld>
            <a:endParaRPr lang="en-US" sz="1200">
              <a:latin typeface="Calibri"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23806C-2205-8B42-9F50-23B3C8663A3A}" type="slidenum">
              <a:rPr lang="en-US" sz="1200">
                <a:latin typeface="Calibri" charset="0"/>
              </a:rPr>
              <a:pPr eaLnBrk="1" hangingPunct="1"/>
              <a:t>12</a:t>
            </a:fld>
            <a:endParaRPr lang="en-US" sz="1200">
              <a:latin typeface="Calibri"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A7EE42-0069-1F43-8EA1-335E6E3D9FF8}" type="slidenum">
              <a:rPr lang="en-US" sz="1200">
                <a:latin typeface="Calibri" charset="0"/>
              </a:rPr>
              <a:pPr eaLnBrk="1" hangingPunct="1"/>
              <a:t>26</a:t>
            </a:fld>
            <a:endParaRPr lang="en-US" sz="1200">
              <a:latin typeface="Calibri" charset="0"/>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err="1" smtClean="0"/>
              <a:t>Pantocrator</a:t>
            </a:r>
            <a:r>
              <a:rPr lang="en-US" dirty="0" smtClean="0"/>
              <a:t> (</a:t>
            </a:r>
            <a:r>
              <a:rPr lang="en-US" dirty="0" err="1" smtClean="0"/>
              <a:t>vsederzhitel</a:t>
            </a:r>
            <a:r>
              <a:rPr lang="en-US" dirty="0" smtClean="0"/>
              <a:t>’) in center</a:t>
            </a:r>
          </a:p>
          <a:p>
            <a:pPr>
              <a:defRPr/>
            </a:pPr>
            <a:r>
              <a:rPr lang="en-US" dirty="0" smtClean="0"/>
              <a:t>To left: Mary, Michael, Peter, Basil the Great</a:t>
            </a:r>
          </a:p>
          <a:p>
            <a:pPr>
              <a:defRPr/>
            </a:pPr>
            <a:r>
              <a:rPr lang="en-US" dirty="0" smtClean="0"/>
              <a:t>To right: John the Baptist, Gabriel, Paul, John Chrysostom</a:t>
            </a:r>
          </a:p>
          <a:p>
            <a:pPr>
              <a:defRPr/>
            </a:pPr>
            <a:r>
              <a:rPr lang="en-US" sz="1100" dirty="0" err="1">
                <a:latin typeface="Times New Roman" pitchFamily="18" charset="0"/>
                <a:ea typeface="+mn-ea"/>
                <a:cs typeface="+mn-cs"/>
              </a:rPr>
              <a:t>Deësis</a:t>
            </a:r>
            <a:r>
              <a:rPr lang="en-US" sz="1100" dirty="0">
                <a:latin typeface="Times New Roman" pitchFamily="18" charset="0"/>
                <a:ea typeface="+mn-ea"/>
                <a:cs typeface="+mn-cs"/>
              </a:rPr>
              <a:t> = ‘supplication’</a:t>
            </a:r>
            <a:endParaRPr lang="en-US" dirty="0"/>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E34F3D-2410-4047-93C3-0BC5D8405E56}"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91473D-0E21-5A46-B838-82E62B4F327E}" type="slidenum">
              <a:rPr lang="en-US" sz="1200">
                <a:latin typeface="Calibri" charset="0"/>
              </a:rPr>
              <a:pPr eaLnBrk="1" hangingPunct="1"/>
              <a:t>28</a:t>
            </a:fld>
            <a:endParaRPr lang="en-US" sz="1200">
              <a:latin typeface="Calibri" charset="0"/>
            </a:endParaRPr>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C6AEC2-53AE-1149-B9C5-FCA618CE4933}" type="slidenum">
              <a:rPr lang="en-US" sz="1200">
                <a:latin typeface="Calibri" charset="0"/>
              </a:rPr>
              <a:pPr eaLnBrk="1" hangingPunct="1"/>
              <a:t>34</a:t>
            </a:fld>
            <a:endParaRPr lang="en-US" sz="1200">
              <a:latin typeface="Calibri" charset="0"/>
            </a:endParaRPr>
          </a:p>
        </p:txBody>
      </p:sp>
      <p:sp>
        <p:nvSpPr>
          <p:cNvPr id="66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Important figures may be larger than horses, or even buildings</a:t>
            </a:r>
          </a:p>
          <a:p>
            <a:r>
              <a:rPr lang="en-US">
                <a:latin typeface="Calibri" charset="0"/>
                <a:cs typeface="ＭＳ Ｐゴシック" charset="0"/>
              </a:rPr>
              <a:t>Faces are turned toward the viewer to establish spiritual contact</a:t>
            </a:r>
          </a:p>
          <a:p>
            <a:r>
              <a:rPr lang="en-US">
                <a:latin typeface="Calibri" charset="0"/>
                <a:cs typeface="ＭＳ Ｐゴシック" charset="0"/>
              </a:rPr>
              <a:t>Uspensky 60</a:t>
            </a:r>
          </a:p>
          <a:p>
            <a:r>
              <a:rPr lang="en-US">
                <a:latin typeface="Calibri" charset="0"/>
                <a:cs typeface="ＭＳ Ｐゴシック" charset="0"/>
              </a:rPr>
              <a:t>Synecdoche = part represents whole (metonymy is any association); e.g., crowd of saints represented by crowd of haloes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40213A-C1D9-7A47-B12F-A6528483E5E9}" type="slidenum">
              <a:rPr lang="en-US" sz="1200">
                <a:latin typeface="Calibri" charset="0"/>
              </a:rPr>
              <a:pPr eaLnBrk="1" hangingPunct="1"/>
              <a:t>35</a:t>
            </a:fld>
            <a:endParaRPr lang="en-US" sz="1200">
              <a:latin typeface="Calibri"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Not an individual perspective, but a summary point of view from multiple perspectives (Uspensky 34)</a:t>
            </a:r>
          </a:p>
          <a:p>
            <a:r>
              <a:rPr lang="en-US">
                <a:latin typeface="Calibri" charset="0"/>
                <a:cs typeface="ＭＳ Ｐゴシック" charset="0"/>
              </a:rPr>
              <a:t>Perspective is based on what could be seen from all sides, not on what could be seen by a specific viewer in a specific place</a:t>
            </a:r>
          </a:p>
          <a:p>
            <a:r>
              <a:rPr lang="en-US">
                <a:latin typeface="Calibri" charset="0"/>
                <a:cs typeface="ＭＳ Ｐゴシック" charset="0"/>
              </a:rPr>
              <a:t>Makes sense as a representation of an object’s place in the world</a:t>
            </a:r>
          </a:p>
          <a:p>
            <a:r>
              <a:rPr lang="en-US">
                <a:latin typeface="Calibri" charset="0"/>
                <a:cs typeface="ＭＳ Ｐゴシック" charset="0"/>
              </a:rPr>
              <a:t>Cf. binocular vision</a:t>
            </a:r>
          </a:p>
          <a:p>
            <a:r>
              <a:rPr lang="en-US">
                <a:latin typeface="Calibri" charset="0"/>
                <a:cs typeface="ＭＳ Ｐゴシック" charset="0"/>
              </a:rPr>
              <a:t>Left and right in manuals are from inside the image (reverse of what we assume today) (Uspensky 36)</a:t>
            </a:r>
          </a:p>
          <a:p>
            <a:r>
              <a:rPr lang="en-US">
                <a:latin typeface="Calibri" charset="0"/>
                <a:cs typeface="ＭＳ Ｐゴシック" charset="0"/>
              </a:rPr>
              <a:t>Summation is Uspensky’s term (49 ff), and applies to both space and time. Montage (Uspensky 53).</a:t>
            </a:r>
          </a:p>
          <a:p>
            <a:endParaRPr lang="en-US">
              <a:latin typeface="Calibri"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94E5BC-4F35-9D4B-9815-BD6F15B0BA7A}" type="slidenum">
              <a:rPr lang="en-US" sz="1200">
                <a:latin typeface="Calibri" charset="0"/>
              </a:rPr>
              <a:pPr eaLnBrk="1" hangingPunct="1"/>
              <a:t>36</a:t>
            </a:fld>
            <a:endParaRPr lang="en-US" sz="1200">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Perspective is based on what could be seen from all sides, not on what could be seen by a specific viewer in a specific place</a:t>
            </a:r>
          </a:p>
          <a:p>
            <a:r>
              <a:rPr lang="en-US">
                <a:latin typeface="Calibri" charset="0"/>
                <a:cs typeface="ＭＳ Ｐゴシック" charset="0"/>
              </a:rPr>
              <a:t>Makes sense as a representation of an object’s place in the world</a:t>
            </a:r>
          </a:p>
          <a:p>
            <a:r>
              <a:rPr lang="en-US">
                <a:latin typeface="Calibri" charset="0"/>
                <a:cs typeface="ＭＳ Ｐゴシック" charset="0"/>
              </a:rPr>
              <a:t>Icons are not signed, and they are not painted, but “uncovered”</a:t>
            </a:r>
          </a:p>
          <a:p>
            <a:r>
              <a:rPr lang="en-US">
                <a:latin typeface="Calibri" charset="0"/>
                <a:cs typeface="ＭＳ Ｐゴシック" charset="0"/>
              </a:rPr>
              <a:t>Internal point of view: shrinking and distortion toward perimeter = farther from point of view</a:t>
            </a:r>
          </a:p>
          <a:p>
            <a:r>
              <a:rPr lang="en-US">
                <a:latin typeface="Calibri" charset="0"/>
                <a:cs typeface="ＭＳ Ｐゴシック" charset="0"/>
              </a:rPr>
              <a:t>Uspensky 35</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D61EDF-901E-7A44-AA05-CCCF508552CF}" type="slidenum">
              <a:rPr lang="en-US" sz="1200">
                <a:latin typeface="Calibri" charset="0"/>
              </a:rPr>
              <a:pPr eaLnBrk="1" hangingPunct="1"/>
              <a:t>37</a:t>
            </a:fld>
            <a:endParaRPr lang="en-US" sz="1200">
              <a:latin typeface="Calibri"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Guillem Ramos-Poqui, “The Technique of Icon Painting.” 54</a:t>
            </a:r>
          </a:p>
          <a:p>
            <a:r>
              <a:rPr lang="en-US">
                <a:latin typeface="Calibri" charset="0"/>
                <a:cs typeface="ＭＳ Ｐゴシック" charset="0"/>
              </a:rPr>
              <a:t>Converging perspective is from within the picture, converging on the viewer (the person praying)</a:t>
            </a:r>
          </a:p>
          <a:p>
            <a:r>
              <a:rPr lang="en-US">
                <a:latin typeface="Calibri" charset="0"/>
                <a:cs typeface="ＭＳ Ｐゴシック" charset="0"/>
              </a:rPr>
              <a:t>Also: Bird’s-eye view</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CCE02D-1EEF-CC4C-BA12-D5B3C18A29F8}" type="slidenum">
              <a:rPr lang="en-US" sz="1200">
                <a:latin typeface="Calibri" charset="0"/>
              </a:rPr>
              <a:pPr eaLnBrk="1" hangingPunct="1"/>
              <a:t>38</a:t>
            </a:fld>
            <a:endParaRPr lang="en-US" sz="1200">
              <a:latin typeface="Calibri" charset="0"/>
            </a:endParaRPr>
          </a:p>
        </p:txBody>
      </p:sp>
      <p:sp>
        <p:nvSpPr>
          <p:cNvPr id="74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cs typeface="ＭＳ Ｐゴシック" charset="0"/>
              </a:rPr>
              <a:t>Jan Vermeer. </a:t>
            </a:r>
            <a:r>
              <a:rPr lang="en-US">
                <a:latin typeface="Calibri" charset="0"/>
                <a:cs typeface="ＭＳ Ｐゴシック" charset="0"/>
              </a:rPr>
              <a:t>1632</a:t>
            </a:r>
            <a:r>
              <a:rPr lang="en-US" b="1">
                <a:latin typeface="Calibri" charset="0"/>
                <a:cs typeface="Times New Roman" charset="0"/>
              </a:rPr>
              <a:t>–</a:t>
            </a:r>
            <a:r>
              <a:rPr lang="en-US">
                <a:latin typeface="Calibri" charset="0"/>
                <a:cs typeface="Times New Roman" charset="0"/>
              </a:rPr>
              <a:t>75.</a:t>
            </a:r>
            <a:r>
              <a:rPr lang="en-US">
                <a:latin typeface="Calibri" charset="0"/>
                <a:cs typeface="ＭＳ Ｐゴシック" charset="0"/>
              </a:rPr>
              <a:t> </a:t>
            </a:r>
            <a:r>
              <a:rPr lang="en-US" b="1" i="1">
                <a:latin typeface="Calibri" charset="0"/>
                <a:cs typeface="ＭＳ Ｐゴシック" charset="0"/>
              </a:rPr>
              <a:t>The Music Lesson.</a:t>
            </a:r>
            <a:r>
              <a:rPr lang="en-US">
                <a:latin typeface="Calibri" charset="0"/>
                <a:cs typeface="ＭＳ Ｐゴシック" charset="0"/>
              </a:rPr>
              <a:t> c.1662</a:t>
            </a:r>
            <a:r>
              <a:rPr lang="en-US" b="1">
                <a:latin typeface="Calibri" charset="0"/>
                <a:cs typeface="Times New Roman" charset="0"/>
              </a:rPr>
              <a:t>–</a:t>
            </a:r>
            <a:r>
              <a:rPr lang="en-US">
                <a:latin typeface="Calibri" charset="0"/>
                <a:cs typeface="ＭＳ Ｐゴシック" charset="0"/>
              </a:rPr>
              <a:t>1665. Oil on canvas. Royal Collection, St. James' Palace, UK. </a:t>
            </a:r>
          </a:p>
          <a:p>
            <a:r>
              <a:rPr lang="en-US">
                <a:latin typeface="Calibri" charset="0"/>
                <a:cs typeface="ＭＳ Ｐゴシック" charset="0"/>
              </a:rPr>
              <a:t>Not binocular.</a:t>
            </a:r>
          </a:p>
          <a:p>
            <a:r>
              <a:rPr lang="en-US">
                <a:latin typeface="Calibri" charset="0"/>
                <a:cs typeface="ＭＳ Ｐゴシック" charset="0"/>
              </a:rPr>
              <a:t>Not ocular (very sharp convergence, not regular field of vision)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13F545-8731-7D49-90EA-08F9190EB34A}" type="slidenum">
              <a:rPr lang="en-US" sz="1200">
                <a:latin typeface="Calibri" charset="0"/>
              </a:rPr>
              <a:pPr eaLnBrk="1" hangingPunct="1"/>
              <a:t>39</a:t>
            </a:fld>
            <a:endParaRPr lang="en-US" sz="1200">
              <a:latin typeface="Calibri" charset="0"/>
            </a:endParaRPr>
          </a:p>
        </p:txBody>
      </p:sp>
      <p:sp>
        <p:nvSpPr>
          <p:cNvPr id="76802"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b="1">
                <a:latin typeface="Calibri" charset="0"/>
                <a:cs typeface="ＭＳ Ｐゴシック" charset="0"/>
              </a:rPr>
              <a:t>Jan Vermeer.</a:t>
            </a:r>
            <a:r>
              <a:rPr lang="en-US">
                <a:latin typeface="Calibri" charset="0"/>
                <a:cs typeface="ＭＳ Ｐゴシック" charset="0"/>
              </a:rPr>
              <a:t> </a:t>
            </a:r>
            <a:r>
              <a:rPr lang="en-US" b="1" i="1">
                <a:latin typeface="Calibri" charset="0"/>
                <a:cs typeface="ＭＳ Ｐゴシック" charset="0"/>
              </a:rPr>
              <a:t>The Music Lesson.</a:t>
            </a:r>
            <a:r>
              <a:rPr lang="en-US">
                <a:latin typeface="Calibri" charset="0"/>
                <a:cs typeface="ＭＳ Ｐゴシック" charset="0"/>
              </a:rPr>
              <a:t> c.1662-1665. Oil on canvas. Royal Collection, St. James' Palace, UK. </a:t>
            </a:r>
          </a:p>
          <a:p>
            <a:r>
              <a:rPr lang="en-US">
                <a:latin typeface="Calibri" charset="0"/>
                <a:cs typeface="ＭＳ Ｐゴシック" charset="0"/>
              </a:rPr>
              <a:t>Perspective (variation in size between fore- and background) is exaggerated.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D83EE6-02C5-1247-A206-0C42E0B2B32F}" type="slidenum">
              <a:rPr lang="en-US" sz="1200">
                <a:latin typeface="Calibri" charset="0"/>
              </a:rPr>
              <a:pPr eaLnBrk="1" hangingPunct="1"/>
              <a:t>3</a:t>
            </a:fld>
            <a:endParaRPr lang="en-US" sz="1200">
              <a:latin typeface="Calibri" charset="0"/>
            </a:endParaRPr>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EB9D21-A38C-AA45-8321-28DA70EF7BA3}" type="slidenum">
              <a:rPr lang="en-US" sz="1200">
                <a:latin typeface="Calibri" charset="0"/>
              </a:rPr>
              <a:pPr eaLnBrk="1" hangingPunct="1"/>
              <a:t>40</a:t>
            </a:fld>
            <a:endParaRPr lang="en-US" sz="1200">
              <a:latin typeface="Calibri" charset="0"/>
            </a:endParaRPr>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Uspensky p. 64</a:t>
            </a:r>
          </a:p>
          <a:p>
            <a:r>
              <a:rPr lang="en-US">
                <a:latin typeface="Calibri" charset="0"/>
                <a:cs typeface="ＭＳ Ｐゴシック" charset="0"/>
              </a:rPr>
              <a:t>Square deformed into trapezoid</a:t>
            </a:r>
          </a:p>
          <a:p>
            <a:r>
              <a:rPr lang="en-US">
                <a:latin typeface="Calibri" charset="0"/>
                <a:cs typeface="ＭＳ Ｐゴシック" charset="0"/>
              </a:rPr>
              <a:t>Cup moves forward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D3EB95-65F1-9241-8CC4-385F41A01CA9}" type="slidenum">
              <a:rPr lang="en-US" sz="1200">
                <a:latin typeface="Calibri" charset="0"/>
              </a:rPr>
              <a:pPr eaLnBrk="1" hangingPunct="1"/>
              <a:t>41</a:t>
            </a:fld>
            <a:endParaRPr lang="en-US" sz="1200">
              <a:latin typeface="Calibri" charset="0"/>
            </a:endParaRPr>
          </a:p>
        </p:txBody>
      </p:sp>
      <p:sp>
        <p:nvSpPr>
          <p:cNvPr id="80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Both sides visible</a:t>
            </a:r>
          </a:p>
          <a:p>
            <a:r>
              <a:rPr lang="en-US">
                <a:latin typeface="Calibri" charset="0"/>
                <a:cs typeface="ＭＳ Ｐゴシック" charset="0"/>
              </a:rPr>
              <a:t>Converging perspective</a:t>
            </a:r>
          </a:p>
          <a:p>
            <a:r>
              <a:rPr lang="en-US">
                <a:latin typeface="Calibri" charset="0"/>
                <a:cs typeface="ＭＳ Ｐゴシック" charset="0"/>
              </a:rPr>
              <a:t>Cup shifts forward</a:t>
            </a:r>
          </a:p>
          <a:p>
            <a:r>
              <a:rPr lang="en-US">
                <a:latin typeface="Calibri" charset="0"/>
                <a:cs typeface="ＭＳ Ｐゴシック" charset="0"/>
              </a:rPr>
              <a:t>Front narrows</a:t>
            </a:r>
          </a:p>
          <a:p>
            <a:r>
              <a:rPr lang="en-US">
                <a:latin typeface="Calibri" charset="0"/>
                <a:cs typeface="ＭＳ Ｐゴシック" charset="0"/>
              </a:rPr>
              <a:t>(Oak of Mamre)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123917-B394-F749-B05B-9DEAF60C42CF}" type="slidenum">
              <a:rPr lang="en-US" sz="1200">
                <a:latin typeface="Calibri" charset="0"/>
              </a:rPr>
              <a:pPr eaLnBrk="1" hangingPunct="1"/>
              <a:t>42</a:t>
            </a:fld>
            <a:endParaRPr lang="en-US" sz="1200">
              <a:latin typeface="Calibri" charset="0"/>
            </a:endParaRPr>
          </a:p>
        </p:txBody>
      </p:sp>
      <p:sp>
        <p:nvSpPr>
          <p:cNvPr id="8294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A459A8-85AD-1740-AC47-2F5BF55DC8A9}" type="slidenum">
              <a:rPr lang="en-US" sz="1200">
                <a:latin typeface="Calibri" charset="0"/>
              </a:rPr>
              <a:pPr eaLnBrk="1" hangingPunct="1"/>
              <a:t>43</a:t>
            </a:fld>
            <a:endParaRPr lang="en-US" sz="1200">
              <a:latin typeface="Calibri" charset="0"/>
            </a:endParaRPr>
          </a:p>
        </p:txBody>
      </p:sp>
      <p:sp>
        <p:nvSpPr>
          <p:cNvPr id="84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Zhegin, plate viii-</a:t>
            </a:r>
            <a:r>
              <a:rPr lang="ru-RU">
                <a:latin typeface="Calibri" charset="0"/>
                <a:cs typeface="ＭＳ Ｐゴシック" charset="0"/>
              </a:rPr>
              <a:t>и</a:t>
            </a:r>
            <a:r>
              <a:rPr lang="en-US">
                <a:latin typeface="Calibri" charset="0"/>
                <a:cs typeface="ＭＳ Ｐゴシック" charset="0"/>
              </a:rPr>
              <a:t>, xvi</a:t>
            </a:r>
            <a:r>
              <a:rPr lang="en-US">
                <a:latin typeface="Calibri" charset="0"/>
                <a:cs typeface="Times New Roman" charset="0"/>
              </a:rPr>
              <a:t>–xvii c.</a:t>
            </a:r>
            <a:endParaRPr lang="en-US">
              <a:latin typeface="Calibri"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64A1A2-2A7C-0444-8467-33B3DDA24BE0}" type="slidenum">
              <a:rPr lang="en-US" sz="1200">
                <a:latin typeface="Calibri" charset="0"/>
              </a:rPr>
              <a:pPr eaLnBrk="1" hangingPunct="1"/>
              <a:t>47</a:t>
            </a:fld>
            <a:endParaRPr lang="en-US" sz="1200">
              <a:latin typeface="Calibri" charset="0"/>
            </a:endParaRPr>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63600" eaLnBrk="1" hangingPunct="1"/>
            <a:r>
              <a:rPr lang="en-US">
                <a:latin typeface="Calibri" charset="0"/>
                <a:cs typeface="ＭＳ Ｐゴシック" charset="0"/>
              </a:rPr>
              <a:t>Deësis: Jesus, Mary to his right, John the Baptist to his left</a:t>
            </a:r>
          </a:p>
          <a:p>
            <a:pPr defTabSz="863600"/>
            <a:r>
              <a:rPr lang="en-US">
                <a:latin typeface="Calibri" charset="0"/>
                <a:cs typeface="ＭＳ Ｐゴシック" charset="0"/>
              </a:rPr>
              <a:t>Velikii Ustiug School, 16th c</a:t>
            </a:r>
          </a:p>
          <a:p>
            <a:pPr defTabSz="863600"/>
            <a:r>
              <a:rPr lang="en-US">
                <a:latin typeface="Calibri" charset="0"/>
                <a:cs typeface="ＭＳ Ｐゴシック" charset="0"/>
              </a:rPr>
              <a:t>Wood, gesso, tempera</a:t>
            </a:r>
          </a:p>
          <a:p>
            <a:pPr defTabSz="863600"/>
            <a:r>
              <a:rPr lang="en-US">
                <a:latin typeface="Calibri" charset="0"/>
                <a:cs typeface="ＭＳ Ｐゴシック" charset="0"/>
              </a:rPr>
              <a:t>“</a:t>
            </a:r>
            <a:r>
              <a:rPr lang="en-US" altLang="ja-JP">
                <a:latin typeface="Calibri" charset="0"/>
                <a:cs typeface="ＭＳ Ｐゴシック" charset="0"/>
              </a:rPr>
              <a:t>Palekh Icon Painting,</a:t>
            </a:r>
            <a:r>
              <a:rPr lang="en-US">
                <a:latin typeface="Calibri" charset="0"/>
                <a:cs typeface="ＭＳ Ｐゴシック" charset="0"/>
              </a:rPr>
              <a:t>”</a:t>
            </a:r>
            <a:r>
              <a:rPr lang="en-US" altLang="ja-JP">
                <a:latin typeface="Calibri" charset="0"/>
                <a:cs typeface="ＭＳ Ｐゴシック" charset="0"/>
              </a:rPr>
              <a:t> plate 7</a:t>
            </a:r>
          </a:p>
          <a:p>
            <a:pPr defTabSz="863600"/>
            <a:r>
              <a:rPr lang="en-US">
                <a:latin typeface="Calibri" charset="0"/>
                <a:cs typeface="ＭＳ Ｐゴシック" charset="0"/>
              </a:rPr>
              <a:t>Leg of stool overlaps foot</a:t>
            </a:r>
          </a:p>
          <a:p>
            <a:pPr defTabSz="863600"/>
            <a:r>
              <a:rPr lang="en-US">
                <a:latin typeface="Calibri" charset="0"/>
                <a:cs typeface="ＭＳ Ｐゴシック" charset="0"/>
              </a:rPr>
              <a:t>Note twisting of feet and footstool of Christ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22C4C8-FDE8-F04E-A14D-F5ED1410D2E8}" type="slidenum">
              <a:rPr lang="en-US" sz="1200">
                <a:latin typeface="Calibri" charset="0"/>
              </a:rPr>
              <a:pPr eaLnBrk="1" hangingPunct="1"/>
              <a:t>48</a:t>
            </a:fld>
            <a:endParaRPr lang="en-US" sz="1200">
              <a:latin typeface="Calibri" charset="0"/>
            </a:endParaRPr>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(Russian xvi c., private collection, Uspensky and Lossky)</a:t>
            </a:r>
          </a:p>
          <a:p>
            <a:r>
              <a:rPr lang="en-US">
                <a:latin typeface="Calibri" charset="0"/>
                <a:cs typeface="ＭＳ Ｐゴシック" charset="0"/>
              </a:rPr>
              <a:t>She is seated (superiority), raising hand to indicate initial non-acceptance (in other versions she drops yarn in surprise or places palm on breast to signal final acceptance)</a:t>
            </a:r>
          </a:p>
          <a:p>
            <a:r>
              <a:rPr lang="en-US">
                <a:latin typeface="Calibri" charset="0"/>
                <a:cs typeface="ＭＳ Ｐゴシック" charset="0"/>
              </a:rPr>
              <a:t>Sphere is heaven and rays above are Holy Spirit</a:t>
            </a:r>
          </a:p>
          <a:p>
            <a:r>
              <a:rPr lang="en-US">
                <a:latin typeface="Calibri" charset="0"/>
                <a:cs typeface="ＭＳ Ｐゴシック" charset="0"/>
              </a:rPr>
              <a:t>Red cloth is veil, indicating inside location (as does building)</a:t>
            </a:r>
          </a:p>
          <a:p>
            <a:r>
              <a:rPr lang="en-US">
                <a:latin typeface="Calibri" charset="0"/>
                <a:cs typeface="ＭＳ Ｐゴシック" charset="0"/>
              </a:rPr>
              <a:t>Buildings are aligned with figures in center, since propinquity imposes importance, but the roof, further away, is more “natural” (although the five pillars are peculiar)</a:t>
            </a:r>
          </a:p>
          <a:p>
            <a:r>
              <a:rPr lang="en-US">
                <a:latin typeface="Calibri" charset="0"/>
                <a:cs typeface="ＭＳ Ｐゴシック" charset="0"/>
              </a:rPr>
              <a:t>Mary reaches almost to the roof</a:t>
            </a:r>
          </a:p>
          <a:p>
            <a:r>
              <a:rPr lang="en-US">
                <a:latin typeface="Calibri" charset="0"/>
                <a:cs typeface="ＭＳ Ｐゴシック" charset="0"/>
              </a:rPr>
              <a:t>Background is tilted forward to avoid falling off rear; thus top of building (cf. icon hillocks)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83849F-1B19-C24B-B674-8552C79A4628}" type="slidenum">
              <a:rPr lang="en-US" sz="1200">
                <a:latin typeface="Calibri" charset="0"/>
              </a:rPr>
              <a:pPr eaLnBrk="1" hangingPunct="1"/>
              <a:t>49</a:t>
            </a:fld>
            <a:endParaRPr lang="en-US" sz="1200">
              <a:latin typeface="Calibri"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Zhegin, p. 45</a:t>
            </a:r>
          </a:p>
          <a:p>
            <a:r>
              <a:rPr lang="en-US">
                <a:latin typeface="Calibri" charset="0"/>
                <a:cs typeface="ＭＳ Ｐゴシック" charset="0"/>
              </a:rPr>
              <a:t>Christ Pantocrator, Ouspensky and Lossky, p. 72</a:t>
            </a:r>
          </a:p>
          <a:p>
            <a:r>
              <a:rPr lang="en-US">
                <a:latin typeface="Calibri" charset="0"/>
                <a:cs typeface="ＭＳ Ｐゴシック" charset="0"/>
              </a:rPr>
              <a:t>Russian, xvi c, 31 x 40 in. Metropolitan Museum of Art (Gift if George R, Hahn)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609079-CAFB-B144-BD86-D5FD0A7C8D5C}" type="slidenum">
              <a:rPr lang="en-US" sz="1200">
                <a:latin typeface="Calibri" charset="0"/>
              </a:rPr>
              <a:pPr eaLnBrk="1" hangingPunct="1"/>
              <a:t>50</a:t>
            </a:fld>
            <a:endParaRPr lang="en-US" sz="1200">
              <a:latin typeface="Calibri" charset="0"/>
            </a:endParaRPr>
          </a:p>
        </p:txBody>
      </p:sp>
      <p:sp>
        <p:nvSpPr>
          <p:cNvPr id="93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“Novgorodian Icon Painting,” plate 19</a:t>
            </a:r>
          </a:p>
          <a:p>
            <a:r>
              <a:rPr lang="en-US">
                <a:latin typeface="Calibri" charset="0"/>
                <a:cs typeface="ＭＳ Ｐゴシック" charset="0"/>
              </a:rPr>
              <a:t>Nativity of the Virgin</a:t>
            </a:r>
          </a:p>
          <a:p>
            <a:r>
              <a:rPr lang="en-US">
                <a:latin typeface="Calibri" charset="0"/>
                <a:cs typeface="ＭＳ Ｐゴシック" charset="0"/>
              </a:rPr>
              <a:t>Wood, tempera, 1.13 x 0.75</a:t>
            </a:r>
          </a:p>
          <a:p>
            <a:r>
              <a:rPr lang="en-US">
                <a:latin typeface="Calibri" charset="0"/>
                <a:cs typeface="ＭＳ Ｐゴシック" charset="0"/>
              </a:rPr>
              <a:t>First half of xiv, Tretyakov Gallery, Moscow</a:t>
            </a:r>
          </a:p>
          <a:p>
            <a:r>
              <a:rPr lang="en-US">
                <a:latin typeface="Calibri" charset="0"/>
                <a:cs typeface="ＭＳ Ｐゴシック" charset="0"/>
              </a:rPr>
              <a:t>Zhegin, p. 51</a:t>
            </a:r>
          </a:p>
          <a:p>
            <a:r>
              <a:rPr lang="en-US">
                <a:latin typeface="Calibri" charset="0"/>
                <a:cs typeface="ＭＳ Ｐゴシック" charset="0"/>
              </a:rPr>
              <a:t>St. Anna on bed, swaddled kid in arms of midwife near water basin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0DEEE0-3A9C-474A-A1AB-6EE7E7833745}" type="slidenum">
              <a:rPr lang="en-US" sz="1200">
                <a:latin typeface="Calibri" charset="0"/>
              </a:rPr>
              <a:pPr eaLnBrk="1" hangingPunct="1"/>
              <a:t>51</a:t>
            </a:fld>
            <a:endParaRPr lang="en-US" sz="1200">
              <a:latin typeface="Calibri" charset="0"/>
            </a:endParaRPr>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Ouspensky and Lossky, p. 160</a:t>
            </a:r>
          </a:p>
          <a:p>
            <a:r>
              <a:rPr lang="en-US">
                <a:latin typeface="Calibri" charset="0"/>
                <a:cs typeface="ＭＳ Ｐゴシック" charset="0"/>
              </a:rPr>
              <a:t>The ground may actually be flat; it is shifted up because of shifting perspective, and the shift happens in pieces, creating the illusion of hills, because the image breaks up when it shifts, so that pieces of the ground are viewed separately.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991B2A-15E8-3440-925B-E0361E4E7085}" type="slidenum">
              <a:rPr lang="en-US" sz="1200">
                <a:latin typeface="Calibri" charset="0"/>
              </a:rPr>
              <a:pPr eaLnBrk="1" hangingPunct="1"/>
              <a:t>52</a:t>
            </a:fld>
            <a:endParaRPr lang="en-US" sz="1200">
              <a:latin typeface="Calibri" charset="0"/>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“Continuous style” (Boguslavskii)</a:t>
            </a:r>
          </a:p>
          <a:p>
            <a:r>
              <a:rPr lang="en-US">
                <a:latin typeface="Calibri" charset="0"/>
                <a:cs typeface="ＭＳ Ｐゴシック" charset="0"/>
              </a:rPr>
              <a:t>Comic strip</a:t>
            </a:r>
          </a:p>
          <a:p>
            <a:r>
              <a:rPr lang="en-US">
                <a:latin typeface="Calibri" charset="0"/>
                <a:cs typeface="ＭＳ Ｐゴシック" charset="0"/>
              </a:rPr>
              <a:t>Beheading of John the Baptist</a:t>
            </a:r>
          </a:p>
          <a:p>
            <a:r>
              <a:rPr lang="en-US">
                <a:latin typeface="Calibri" charset="0"/>
                <a:cs typeface="ＭＳ Ｐゴシック" charset="0"/>
              </a:rPr>
              <a:t>“Repent, for the heavenly kingdom is coming”</a:t>
            </a:r>
          </a:p>
          <a:p>
            <a:r>
              <a:rPr lang="en-US">
                <a:latin typeface="Calibri" charset="0"/>
                <a:cs typeface="ＭＳ Ｐゴシック" charset="0"/>
              </a:rPr>
              <a:t>End of xv c, Novgorod</a:t>
            </a:r>
          </a:p>
          <a:p>
            <a:r>
              <a:rPr lang="en-US">
                <a:latin typeface="Calibri" charset="0"/>
                <a:cs typeface="ＭＳ Ｐゴシック" charset="0"/>
              </a:rPr>
              <a:t>Heavily-primed canvas </a:t>
            </a:r>
          </a:p>
          <a:p>
            <a:r>
              <a:rPr lang="en-US">
                <a:latin typeface="Calibri" charset="0"/>
                <a:cs typeface="ＭＳ Ｐゴシック" charset="0"/>
              </a:rPr>
              <a:t>Russian Museum, St. Petersburg</a:t>
            </a:r>
          </a:p>
          <a:p>
            <a:r>
              <a:rPr lang="en-US">
                <a:latin typeface="Calibri" charset="0"/>
                <a:cs typeface="ＭＳ Ｐゴシック" charset="0"/>
              </a:rPr>
              <a:t>Novgorodian Icon Painting, plate 77</a:t>
            </a:r>
          </a:p>
          <a:p>
            <a:endParaRPr lang="en-US">
              <a:latin typeface="Calibri"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FA64AB-36AD-EC40-AD79-C6DC0F4D04BB}" type="slidenum">
              <a:rPr lang="en-US" sz="1200">
                <a:latin typeface="Calibri" charset="0"/>
              </a:rPr>
              <a:pPr eaLnBrk="1" hangingPunct="1"/>
              <a:t>4</a:t>
            </a:fld>
            <a:endParaRPr lang="en-US"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C72DF1-4182-CD46-9AAF-DF6C0A2F42CE}" type="slidenum">
              <a:rPr lang="en-US" sz="1200">
                <a:latin typeface="Calibri" charset="0"/>
              </a:rPr>
              <a:pPr eaLnBrk="1" hangingPunct="1"/>
              <a:t>56</a:t>
            </a:fld>
            <a:endParaRPr lang="en-US" sz="1200">
              <a:latin typeface="Calibri" charset="0"/>
            </a:endParaRPr>
          </a:p>
        </p:txBody>
      </p:sp>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Russian, xviii c., http://digilander.libero.it/giotonelli1/mani2.jpg, link from http://digilander.libero.it/bianco14/01e.html</a:t>
            </a:r>
          </a:p>
          <a:p>
            <a:endParaRPr lang="en-US">
              <a:latin typeface="Calibri" charset="0"/>
              <a:cs typeface="ＭＳ Ｐゴシック" charset="0"/>
            </a:endParaRPr>
          </a:p>
          <a:p>
            <a:r>
              <a:rPr lang="en-US">
                <a:latin typeface="Calibri" charset="0"/>
                <a:cs typeface="ＭＳ Ｐゴシック" charset="0"/>
              </a:rPr>
              <a:t>Russian, xix c.</a:t>
            </a:r>
          </a:p>
          <a:p>
            <a:r>
              <a:rPr lang="en-US">
                <a:latin typeface="Calibri" charset="0"/>
                <a:cs typeface="ＭＳ Ｐゴシック" charset="0"/>
              </a:rPr>
              <a:t>http://digilander.libero.it/bianco14/tremani3.jpg (link from http://digilander.libero.it/bianco14/01e.html)</a:t>
            </a:r>
          </a:p>
          <a:p>
            <a:r>
              <a:rPr lang="en-US">
                <a:latin typeface="Calibri" charset="0"/>
                <a:cs typeface="ＭＳ Ｐゴシック" charset="0"/>
              </a:rPr>
              <a:t>Archetype is at Hilandar, picture (in oklad, alas) in Medieval Serbian Culture.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64460B-14EE-5745-9A17-D1391F72AB52}" type="slidenum">
              <a:rPr lang="en-US" sz="1200">
                <a:latin typeface="Calibri" charset="0"/>
              </a:rPr>
              <a:pPr eaLnBrk="1" hangingPunct="1"/>
              <a:t>57</a:t>
            </a:fld>
            <a:endParaRPr lang="en-US" sz="1200">
              <a:latin typeface="Calibri" charset="0"/>
            </a:endParaRPr>
          </a:p>
        </p:txBody>
      </p:sp>
      <p:sp>
        <p:nvSpPr>
          <p:cNvPr id="101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Dormition of the Mother of God</a:t>
            </a:r>
          </a:p>
          <a:p>
            <a:r>
              <a:rPr lang="en-US">
                <a:latin typeface="Calibri" charset="0"/>
                <a:cs typeface="ＭＳ Ｐゴシック" charset="0"/>
              </a:rPr>
              <a:t>Wood. Egg tempera. 1.55 x 1.28.</a:t>
            </a:r>
          </a:p>
          <a:p>
            <a:r>
              <a:rPr lang="en-US">
                <a:latin typeface="Calibri" charset="0"/>
                <a:cs typeface="ＭＳ Ｐゴシック" charset="0"/>
              </a:rPr>
              <a:t>Early xiii c.</a:t>
            </a:r>
          </a:p>
          <a:p>
            <a:r>
              <a:rPr lang="en-US">
                <a:latin typeface="Calibri" charset="0"/>
                <a:cs typeface="ＭＳ Ｐゴシック" charset="0"/>
              </a:rPr>
              <a:t>Tretyakov Gallery, Moscow. Novgorodskaia ikonopis’. Plate #11.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CB3F80-C185-2E40-AE08-0C65ED06C5CF}" type="slidenum">
              <a:rPr lang="en-US" sz="1200">
                <a:latin typeface="Calibri" charset="0"/>
              </a:rPr>
              <a:pPr eaLnBrk="1" hangingPunct="1"/>
              <a:t>58</a:t>
            </a:fld>
            <a:endParaRPr lang="en-US" sz="1200">
              <a:latin typeface="Calibri"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91B9E3-9356-ED4A-8320-61A5B40193AB}" type="slidenum">
              <a:rPr lang="en-US" sz="1200">
                <a:latin typeface="Calibri" charset="0"/>
              </a:rPr>
              <a:pPr eaLnBrk="1" hangingPunct="1"/>
              <a:t>59</a:t>
            </a:fld>
            <a:endParaRPr lang="en-US" sz="1200">
              <a:latin typeface="Calibri" charset="0"/>
            </a:endParaRPr>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“Palekh Icon Painting,” plate 2</a:t>
            </a:r>
          </a:p>
          <a:p>
            <a:r>
              <a:rPr lang="en-US">
                <a:latin typeface="Calibri" charset="0"/>
                <a:cs typeface="ＭＳ Ｐゴシック" charset="0"/>
              </a:rPr>
              <a:t>Rostov-Suzdal’ (?), xiv-xv, wood, gesso, tempera, gilded</a:t>
            </a:r>
          </a:p>
          <a:p>
            <a:r>
              <a:rPr lang="en-US">
                <a:latin typeface="Calibri" charset="0"/>
                <a:cs typeface="ＭＳ Ｐゴシック" charset="0"/>
              </a:rPr>
              <a:t>Figures face forward, not toward each other, but bodies turned toward each other</a:t>
            </a:r>
          </a:p>
          <a:p>
            <a:r>
              <a:rPr lang="en-US">
                <a:latin typeface="Calibri" charset="0"/>
                <a:cs typeface="ＭＳ Ｐゴシック" charset="0"/>
              </a:rPr>
              <a:t>Facial frontality (Uspensky, 73): Faces (eyes?) of scared figures must be visible for contact during prayer</a:t>
            </a:r>
          </a:p>
          <a:p>
            <a:r>
              <a:rPr lang="en-US">
                <a:latin typeface="Calibri" charset="0"/>
                <a:cs typeface="ＭＳ Ｐゴシック" charset="0"/>
              </a:rPr>
              <a:t>Annunciation took place indoors, but exterior of building represents interior (Uspensky 66)</a:t>
            </a:r>
          </a:p>
          <a:p>
            <a:r>
              <a:rPr lang="en-US">
                <a:latin typeface="Calibri" charset="0"/>
                <a:cs typeface="ＭＳ Ｐゴシック" charset="0"/>
              </a:rPr>
              <a:t>Scale indicates importance; even foreground figures would not have approached the height of a building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342419-7A12-9D4A-A932-D7F7923A84E0}" type="slidenum">
              <a:rPr lang="en-US" sz="1200">
                <a:latin typeface="Calibri" charset="0"/>
              </a:rPr>
              <a:pPr eaLnBrk="1" hangingPunct="1"/>
              <a:t>60</a:t>
            </a:fld>
            <a:endParaRPr lang="en-US" sz="1200">
              <a:latin typeface="Calibri" charset="0"/>
            </a:endParaRPr>
          </a:p>
        </p:txBody>
      </p:sp>
      <p:sp>
        <p:nvSpPr>
          <p:cNvPr id="1075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cs typeface="ＭＳ Ｐゴシック" charset="0"/>
              </a:rPr>
              <a:t>El Greco. </a:t>
            </a:r>
            <a:r>
              <a:rPr lang="en-US">
                <a:latin typeface="Calibri" charset="0"/>
                <a:cs typeface="ＭＳ Ｐゴシック" charset="0"/>
              </a:rPr>
              <a:t>(Spanish-Greek, 1541-1614) </a:t>
            </a:r>
            <a:r>
              <a:rPr lang="en-US" b="1" i="1">
                <a:latin typeface="Calibri" charset="0"/>
                <a:cs typeface="ＭＳ Ｐゴシック" charset="0"/>
              </a:rPr>
              <a:t>The Annunciation.</a:t>
            </a:r>
            <a:r>
              <a:rPr lang="en-US">
                <a:latin typeface="Calibri" charset="0"/>
                <a:cs typeface="ＭＳ Ｐゴシック" charset="0"/>
              </a:rPr>
              <a:t> 1570-1575. Oil on canvas. Thyssen-Bornemisza Collection, Lugano-Castagnola, Switzerland.</a:t>
            </a:r>
          </a:p>
          <a:p>
            <a:r>
              <a:rPr lang="en-US">
                <a:latin typeface="Calibri" charset="0"/>
                <a:cs typeface="ＭＳ Ｐゴシック" charset="0"/>
              </a:rPr>
              <a:t>Mary is 3/4 face, but with eyes toward Gabriel. Gabriel is true profile.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E7DE01-60AB-104C-BC9F-9E6CAD9BEFF6}" type="slidenum">
              <a:rPr lang="en-US" sz="1200">
                <a:latin typeface="Calibri" charset="0"/>
              </a:rPr>
              <a:pPr eaLnBrk="1" hangingPunct="1"/>
              <a:t>61</a:t>
            </a:fld>
            <a:endParaRPr lang="en-US" sz="1200">
              <a:latin typeface="Calibri" charset="0"/>
            </a:endParaRPr>
          </a:p>
        </p:txBody>
      </p:sp>
      <p:sp>
        <p:nvSpPr>
          <p:cNvPr id="109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cs typeface="ＭＳ Ｐゴシック" charset="0"/>
              </a:rPr>
              <a:t>Dante Gabriel Rossetti </a:t>
            </a:r>
            <a:r>
              <a:rPr lang="en-US">
                <a:latin typeface="Calibri" charset="0"/>
                <a:cs typeface="ＭＳ Ｐゴシック" charset="0"/>
              </a:rPr>
              <a:t>(English, 1828–1882). </a:t>
            </a:r>
            <a:r>
              <a:rPr lang="en-US" b="1" i="1">
                <a:latin typeface="Calibri" charset="0"/>
                <a:cs typeface="ＭＳ Ｐゴシック" charset="0"/>
              </a:rPr>
              <a:t>Ecce Ancilla Domini ("The Annunciation").</a:t>
            </a:r>
            <a:r>
              <a:rPr lang="en-US">
                <a:latin typeface="Calibri" charset="0"/>
                <a:cs typeface="ＭＳ Ｐゴシック" charset="0"/>
              </a:rPr>
              <a:t> 1850. Oil on canvas. Tate Gallery, London, UK. </a:t>
            </a:r>
          </a:p>
          <a:p>
            <a:r>
              <a:rPr lang="en-US">
                <a:latin typeface="Calibri" charset="0"/>
                <a:cs typeface="ＭＳ Ｐゴシック" charset="0"/>
              </a:rPr>
              <a:t>Gabriel’s eyes are barely visible, turned more than halfway from viewer. Mary looks down.</a:t>
            </a:r>
          </a:p>
          <a:p>
            <a:endParaRPr lang="en-US">
              <a:latin typeface="Calibri"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983204-9948-224A-B5B7-8A46173ED2EB}" type="slidenum">
              <a:rPr lang="en-US" sz="1200">
                <a:latin typeface="Calibri" charset="0"/>
              </a:rPr>
              <a:pPr eaLnBrk="1" hangingPunct="1"/>
              <a:t>62</a:t>
            </a:fld>
            <a:endParaRPr lang="en-US" sz="1200">
              <a:latin typeface="Calibri" charset="0"/>
            </a:endParaRPr>
          </a:p>
        </p:txBody>
      </p:sp>
      <p:sp>
        <p:nvSpPr>
          <p:cNvPr id="11161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9"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Entry into Jerusalem</a:t>
            </a:r>
          </a:p>
          <a:p>
            <a:r>
              <a:rPr lang="en-US">
                <a:latin typeface="Calibri" charset="0"/>
                <a:cs typeface="ＭＳ Ｐゴシック" charset="0"/>
              </a:rPr>
              <a:t>Palekh school, first half of xviii c</a:t>
            </a:r>
          </a:p>
          <a:p>
            <a:r>
              <a:rPr lang="en-US">
                <a:latin typeface="Calibri" charset="0"/>
                <a:cs typeface="ＭＳ Ｐゴシック" charset="0"/>
              </a:rPr>
              <a:t>Wood, gesso, tempera, gilded</a:t>
            </a:r>
          </a:p>
          <a:p>
            <a:r>
              <a:rPr lang="en-US">
                <a:latin typeface="Calibri" charset="0"/>
                <a:cs typeface="ＭＳ Ｐゴシック" charset="0"/>
              </a:rPr>
              <a:t>“Palekh Icon Painting,” plate 41</a:t>
            </a:r>
          </a:p>
          <a:p>
            <a:r>
              <a:rPr lang="en-US">
                <a:latin typeface="Calibri" charset="0"/>
                <a:cs typeface="ＭＳ Ｐゴシック" charset="0"/>
              </a:rPr>
              <a:t>Twelve haloes for apostles, but not twelve people (or even heads)</a:t>
            </a:r>
          </a:p>
          <a:p>
            <a:r>
              <a:rPr lang="en-US">
                <a:latin typeface="Calibri" charset="0"/>
                <a:cs typeface="ＭＳ Ｐゴシック" charset="0"/>
              </a:rPr>
              <a:t>Citizens greet him with palm branches, children spread garments in his path (Matt. 21: 8 doesn’t specify children, but garments are spread)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113CDE-1065-D14A-974C-A8990E39EE9D}" type="slidenum">
              <a:rPr lang="en-US" sz="1200">
                <a:latin typeface="Calibri" charset="0"/>
              </a:rPr>
              <a:pPr eaLnBrk="1" hangingPunct="1"/>
              <a:t>65</a:t>
            </a:fld>
            <a:endParaRPr lang="en-US" sz="1200">
              <a:latin typeface="Calibri"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Perspective isn’t evolutionary; it’s a choice.</a:t>
            </a:r>
          </a:p>
          <a:p>
            <a:endParaRPr lang="en-US">
              <a:latin typeface="Calibri" charset="0"/>
              <a:cs typeface="ＭＳ Ｐゴシック" charset="0"/>
            </a:endParaRPr>
          </a:p>
          <a:p>
            <a:r>
              <a:rPr lang="en-US">
                <a:latin typeface="Calibri" charset="0"/>
                <a:cs typeface="ＭＳ Ｐゴシック" charset="0"/>
              </a:rPr>
              <a:t>Marcel Duchamp (1887-1968; American, born in France)</a:t>
            </a:r>
          </a:p>
          <a:p>
            <a:r>
              <a:rPr lang="en-US">
                <a:latin typeface="Calibri" charset="0"/>
                <a:cs typeface="ＭＳ Ｐゴシック" charset="0"/>
              </a:rPr>
              <a:t>Nude Decending a Staircase No. 2</a:t>
            </a:r>
          </a:p>
          <a:p>
            <a:r>
              <a:rPr lang="en-US">
                <a:latin typeface="Calibri" charset="0"/>
                <a:cs typeface="ＭＳ Ｐゴシック" charset="0"/>
              </a:rPr>
              <a:t>1912</a:t>
            </a:r>
          </a:p>
          <a:p>
            <a:r>
              <a:rPr lang="en-US">
                <a:latin typeface="Calibri" charset="0"/>
                <a:cs typeface="ＭＳ Ｐゴシック" charset="0"/>
              </a:rPr>
              <a:t>Philadelphia Museum of Art</a:t>
            </a:r>
          </a:p>
          <a:p>
            <a:r>
              <a:rPr lang="en-US">
                <a:latin typeface="Calibri" charset="0"/>
                <a:cs typeface="ＭＳ Ｐゴシック" charset="0"/>
              </a:rPr>
              <a:t>Oil on canvas, 146 x 89 cm</a:t>
            </a:r>
          </a:p>
          <a:p>
            <a:r>
              <a:rPr lang="en-US">
                <a:latin typeface="Calibri" charset="0"/>
                <a:cs typeface="ＭＳ Ｐゴシック" charset="0"/>
              </a:rPr>
              <a:t>Fauvism, Dada (Mona Lisa with moustache), passes through “dynamic cubism” (cf. multiple-exposure photography)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A70756-0978-9D47-9AC1-ACBE68EFD199}" type="slidenum">
              <a:rPr lang="en-US" sz="1200">
                <a:latin typeface="Calibri" charset="0"/>
              </a:rPr>
              <a:pPr eaLnBrk="1" hangingPunct="1"/>
              <a:t>66</a:t>
            </a:fld>
            <a:endParaRPr lang="en-US" sz="1200">
              <a:latin typeface="Calibri" charset="0"/>
            </a:endParaRPr>
          </a:p>
        </p:txBody>
      </p:sp>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Diego Rivera, Mexican, 1886</a:t>
            </a:r>
            <a:r>
              <a:rPr lang="en-US">
                <a:latin typeface="Calibri" charset="0"/>
                <a:cs typeface="Times New Roman" charset="0"/>
              </a:rPr>
              <a:t>–</a:t>
            </a:r>
            <a:r>
              <a:rPr lang="en-US">
                <a:latin typeface="Calibri" charset="0"/>
                <a:cs typeface="ＭＳ Ｐゴシック" charset="0"/>
              </a:rPr>
              <a:t>1957. </a:t>
            </a:r>
            <a:r>
              <a:rPr lang="en-US" i="1">
                <a:latin typeface="Calibri" charset="0"/>
                <a:cs typeface="ＭＳ Ｐゴシック" charset="0"/>
              </a:rPr>
              <a:t>Portrait of Jacques Lipschitz, 1914.</a:t>
            </a:r>
            <a:r>
              <a:rPr lang="en-US" b="1">
                <a:latin typeface="Calibri" charset="0"/>
                <a:cs typeface="ＭＳ Ｐゴシック" charset="0"/>
              </a:rPr>
              <a:t> </a:t>
            </a:r>
            <a:r>
              <a:rPr lang="en-US">
                <a:latin typeface="Calibri" charset="0"/>
                <a:cs typeface="ＭＳ Ｐゴシック" charset="0"/>
              </a:rPr>
              <a:t>The sculptor Jacques Lipschitz, The Man in the Sweather, was a close friend of Diego, and with him in Mallorca and Barcelona at the beginning of WWI.</a:t>
            </a:r>
          </a:p>
          <a:p>
            <a:r>
              <a:rPr lang="en-US">
                <a:latin typeface="Calibri" charset="0"/>
                <a:cs typeface="ＭＳ Ｐゴシック" charset="0"/>
              </a:rPr>
              <a:t>http://www.fbuch.com/cubism.htm</a:t>
            </a:r>
          </a:p>
          <a:p>
            <a:r>
              <a:rPr lang="en-US">
                <a:latin typeface="Calibri" charset="0"/>
                <a:cs typeface="ＭＳ Ｐゴシック" charset="0"/>
              </a:rPr>
              <a:t>Influence of Analytic Cubism, Picasso and Braque, 1907</a:t>
            </a:r>
            <a:r>
              <a:rPr lang="en-US">
                <a:latin typeface="Calibri" charset="0"/>
                <a:cs typeface="Times New Roman" charset="0"/>
              </a:rPr>
              <a:t>–</a:t>
            </a:r>
            <a:r>
              <a:rPr lang="en-US">
                <a:latin typeface="Calibri" charset="0"/>
                <a:cs typeface="ＭＳ Ｐゴシック" charset="0"/>
              </a:rPr>
              <a:t>14</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C1386D-46F4-8E4F-92D0-2FCA2B775BC3}" type="slidenum">
              <a:rPr lang="en-US" sz="1200">
                <a:latin typeface="Calibri" charset="0"/>
              </a:rPr>
              <a:pPr eaLnBrk="1" hangingPunct="1"/>
              <a:t>67</a:t>
            </a:fld>
            <a:endParaRPr lang="en-US" sz="1200">
              <a:latin typeface="Calibri"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cs typeface="ＭＳ Ｐゴシック" charset="0"/>
              </a:rPr>
              <a:t>Pablo Picasso. </a:t>
            </a:r>
            <a:r>
              <a:rPr lang="en-US" b="1" i="1">
                <a:latin typeface="Calibri" charset="0"/>
                <a:cs typeface="ＭＳ Ｐゴシック" charset="0"/>
              </a:rPr>
              <a:t>Three Musicians.</a:t>
            </a:r>
            <a:r>
              <a:rPr lang="en-US">
                <a:latin typeface="Calibri" charset="0"/>
                <a:cs typeface="ＭＳ Ｐゴシック" charset="0"/>
              </a:rPr>
              <a:t> 1921. Oil on canvas. The Museum of Modern Arts, New York </a:t>
            </a:r>
          </a:p>
          <a:p>
            <a:r>
              <a:rPr lang="en-US">
                <a:latin typeface="Calibri" charset="0"/>
                <a:cs typeface="ＭＳ Ｐゴシック" charset="0"/>
              </a:rPr>
              <a:t>http://www.abcgallery.com/P/picasso/picasso199.html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A1980D-04BB-564C-9D58-D5085B2592E5}" type="slidenum">
              <a:rPr lang="en-US" sz="1200">
                <a:latin typeface="Calibri" charset="0"/>
              </a:rPr>
              <a:pPr eaLnBrk="1" hangingPunct="1"/>
              <a:t>6</a:t>
            </a:fld>
            <a:endParaRPr lang="en-US" sz="1200">
              <a:latin typeface="Calibri" charset="0"/>
            </a:endParaRPr>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B52C3D-57BA-6F45-BB6F-DA626B589EF8}" type="slidenum">
              <a:rPr lang="en-US" sz="1200">
                <a:latin typeface="Calibri" charset="0"/>
              </a:rPr>
              <a:pPr eaLnBrk="1" hangingPunct="1"/>
              <a:t>68</a:t>
            </a:fld>
            <a:endParaRPr lang="en-US" sz="1200">
              <a:latin typeface="Calibri" charset="0"/>
            </a:endParaRPr>
          </a:p>
        </p:txBody>
      </p:sp>
      <p:sp>
        <p:nvSpPr>
          <p:cNvPr id="121858"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b="1">
                <a:latin typeface="Calibri" charset="0"/>
                <a:cs typeface="ＭＳ Ｐゴシック" charset="0"/>
              </a:rPr>
              <a:t>Pablo Picasso. </a:t>
            </a:r>
            <a:r>
              <a:rPr lang="en-US" b="1" i="1">
                <a:latin typeface="Calibri" charset="0"/>
                <a:cs typeface="ＭＳ Ｐゴシック" charset="0"/>
              </a:rPr>
              <a:t>Three Musicians.</a:t>
            </a:r>
            <a:r>
              <a:rPr lang="en-US">
                <a:latin typeface="Calibri" charset="0"/>
                <a:cs typeface="ＭＳ Ｐゴシック" charset="0"/>
              </a:rPr>
              <a:t> 1921. Oil on canvas. The Museum of Modern Arts, New York </a:t>
            </a:r>
          </a:p>
          <a:p>
            <a:r>
              <a:rPr lang="en-US">
                <a:latin typeface="Calibri" charset="0"/>
                <a:cs typeface="ＭＳ Ｐゴシック" charset="0"/>
              </a:rPr>
              <a:t>http://www.abcgallery.com/P/picasso/picasso199.html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F500D3-0F2B-8544-9AFF-425DB32445BB}" type="slidenum">
              <a:rPr lang="en-US" sz="1200">
                <a:latin typeface="Calibri" charset="0"/>
              </a:rPr>
              <a:pPr eaLnBrk="1" hangingPunct="1"/>
              <a:t>69</a:t>
            </a:fld>
            <a:endParaRPr lang="en-US" sz="1200">
              <a:latin typeface="Calibri" charset="0"/>
            </a:endParaRPr>
          </a:p>
        </p:txBody>
      </p:sp>
      <p:sp>
        <p:nvSpPr>
          <p:cNvPr id="12390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cs typeface="ＭＳ Ｐゴシック" charset="0"/>
              </a:rPr>
              <a:t>glossary of saints and Christian feasts on course web site, with page references to Ivanits</a:t>
            </a:r>
          </a:p>
          <a:p>
            <a:r>
              <a:rPr lang="en-US" b="1">
                <a:latin typeface="Calibri" charset="0"/>
                <a:cs typeface="ＭＳ Ｐゴシック" charset="0"/>
              </a:rPr>
              <a:t>Christ:</a:t>
            </a:r>
            <a:r>
              <a:rPr lang="en-US">
                <a:latin typeface="Calibri" charset="0"/>
                <a:cs typeface="ＭＳ Ｐゴシック" charset="0"/>
              </a:rPr>
              <a:t> awesome heavenly ruler (but sometimes also mild figure); when a child, often depicted as a small (usually mild) adult</a:t>
            </a:r>
          </a:p>
          <a:p>
            <a:r>
              <a:rPr lang="en-US" b="1">
                <a:latin typeface="Calibri" charset="0"/>
                <a:cs typeface="ＭＳ Ｐゴシック" charset="0"/>
              </a:rPr>
              <a:t>Mary:</a:t>
            </a:r>
            <a:r>
              <a:rPr lang="en-US">
                <a:latin typeface="Calibri" charset="0"/>
                <a:cs typeface="ＭＳ Ｐゴシック" charset="0"/>
              </a:rPr>
              <a:t> "mother of God" more important than Virgin, intercedes on behalf of mankind</a:t>
            </a:r>
          </a:p>
          <a:p>
            <a:r>
              <a:rPr lang="en-US" b="1">
                <a:latin typeface="Calibri" charset="0"/>
                <a:cs typeface="ＭＳ Ｐゴシック" charset="0"/>
              </a:rPr>
              <a:t>Nikolai:</a:t>
            </a:r>
            <a:r>
              <a:rPr lang="en-US">
                <a:latin typeface="Calibri" charset="0"/>
                <a:cs typeface="ＭＳ Ｐゴシック" charset="0"/>
              </a:rPr>
              <a:t> most merciful of the saints, major intercessor (lower classes)</a:t>
            </a:r>
          </a:p>
          <a:p>
            <a:r>
              <a:rPr lang="en-US" b="1">
                <a:latin typeface="Calibri" charset="0"/>
                <a:cs typeface="ＭＳ Ｐゴシック" charset="0"/>
              </a:rPr>
              <a:t>George:</a:t>
            </a:r>
            <a:r>
              <a:rPr lang="en-US">
                <a:latin typeface="Calibri" charset="0"/>
                <a:cs typeface="ＭＳ Ｐゴシック" charset="0"/>
              </a:rPr>
              <a:t> popular warrior saint (upper classes), saves maiden (Lizaveta) from dragon; livestock and wild animals</a:t>
            </a:r>
          </a:p>
          <a:p>
            <a:r>
              <a:rPr lang="en-US" b="1">
                <a:latin typeface="Calibri" charset="0"/>
                <a:cs typeface="ＭＳ Ｐゴシック" charset="0"/>
              </a:rPr>
              <a:t>Elijah:</a:t>
            </a:r>
            <a:r>
              <a:rPr lang="en-US">
                <a:latin typeface="Calibri" charset="0"/>
                <a:cs typeface="ＭＳ Ｐゴシック" charset="0"/>
              </a:rPr>
              <a:t> stern, similar to Perun, rides fiery chariot, throwing lightning bolts at devil (and sometimes destroying fields in the process)</a:t>
            </a:r>
          </a:p>
          <a:p>
            <a:r>
              <a:rPr lang="en-US" b="1">
                <a:latin typeface="Calibri" charset="0"/>
                <a:cs typeface="ＭＳ Ｐゴシック" charset="0"/>
              </a:rPr>
              <a:t>Paraskeva:</a:t>
            </a:r>
            <a:r>
              <a:rPr lang="en-US">
                <a:latin typeface="Calibri" charset="0"/>
                <a:cs typeface="ＭＳ Ｐゴシック" charset="0"/>
              </a:rPr>
              <a:t> popular women's saint, associated by Rybakov with Mok</a:t>
            </a:r>
            <a:r>
              <a:rPr lang="en-US" b="1">
                <a:latin typeface="Calibri" charset="0"/>
                <a:cs typeface="ＭＳ Ｐゴシック" charset="0"/>
              </a:rPr>
              <a:t>o</a:t>
            </a:r>
            <a:r>
              <a:rPr lang="en-US">
                <a:latin typeface="Calibri" charset="0"/>
                <a:cs typeface="ＭＳ Ｐゴシック" charset="0"/>
              </a:rPr>
              <a:t>sh'; feast on Oct 28 is marriage season and winter women's work (spinning), punishes those who spin or otherwise work on holy Fridays by injuring their eyes or hands (parts needed to spinning); fertility. Third-century virgin martyr</a:t>
            </a:r>
          </a:p>
          <a:p>
            <a:r>
              <a:rPr lang="en-US" b="1">
                <a:latin typeface="Calibri" charset="0"/>
                <a:cs typeface="ＭＳ Ｐゴシック" charset="0"/>
              </a:rPr>
              <a:t>Cassian:</a:t>
            </a:r>
            <a:r>
              <a:rPr lang="en-US">
                <a:latin typeface="Calibri" charset="0"/>
                <a:cs typeface="ＭＳ Ｐゴシック" charset="0"/>
              </a:rPr>
              <a:t> selfish and mean-spirited, leap year, unlucky day (peasants refused to leave home), evil eye, fallen angel. In reality, a fifth-century holy man, founder of monasteries, associated with mischief because February 29, which happened to be his feast day, was already presumed to be unlucky.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Moscow, Assumption Cathedral</a:t>
            </a: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877B7D-FC0E-994E-95D1-B67871EC62BC}" type="slidenum">
              <a:rPr lang="en-US" sz="1200">
                <a:latin typeface="Calibri" charset="0"/>
              </a:rPr>
              <a:pPr eaLnBrk="1" hangingPunct="1"/>
              <a:t>70</a:t>
            </a:fld>
            <a:endParaRPr lang="en-US"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5920E-C10C-6543-8223-6CFFD841AD7B}" type="slidenum">
              <a:rPr lang="en-US" sz="1200">
                <a:latin typeface="Calibri" charset="0"/>
              </a:rPr>
              <a:pPr eaLnBrk="1" hangingPunct="1"/>
              <a:t>72</a:t>
            </a:fld>
            <a:endParaRPr lang="en-US" sz="1200">
              <a:latin typeface="Calibri" charset="0"/>
            </a:endParaRPr>
          </a:p>
        </p:txBody>
      </p:sp>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Lazarev, Novgorod, plate 36</a:t>
            </a:r>
          </a:p>
          <a:p>
            <a:r>
              <a:rPr lang="en-US">
                <a:latin typeface="Calibri" charset="0"/>
                <a:cs typeface="ＭＳ Ｐゴシック" charset="0"/>
              </a:rPr>
              <a:t>Main inscription reads “Father and Son and Holy Spirit”</a:t>
            </a:r>
          </a:p>
          <a:p>
            <a:r>
              <a:rPr lang="en-US">
                <a:latin typeface="Calibri" charset="0"/>
                <a:cs typeface="ＭＳ Ｐゴシック" charset="0"/>
              </a:rPr>
              <a:t>Both Father and Holy Spirit are labeled </a:t>
            </a:r>
            <a:r>
              <a:rPr lang="en-US">
                <a:latin typeface="Calibri" charset="0"/>
                <a:cs typeface="Times New Roman" charset="0"/>
              </a:rPr>
              <a:t>ΙΣ ΧΣ</a:t>
            </a:r>
            <a:r>
              <a:rPr lang="en-US">
                <a:latin typeface="Calibri" charset="0"/>
                <a:cs typeface="ＭＳ Ｐゴシック" charset="0"/>
              </a:rPr>
              <a:t> (avoiding heresy?)</a:t>
            </a:r>
          </a:p>
          <a:p>
            <a:r>
              <a:rPr lang="en-US">
                <a:latin typeface="Calibri" charset="0"/>
                <a:cs typeface="ＭＳ Ｐゴシック" charset="0"/>
              </a:rPr>
              <a:t>Small figure in lower right may be donor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F9D579-D13B-0F4F-8C54-3BC9EEC52256}" type="slidenum">
              <a:rPr lang="en-US" sz="1200">
                <a:latin typeface="Calibri" charset="0"/>
              </a:rPr>
              <a:pPr eaLnBrk="1" hangingPunct="1"/>
              <a:t>73</a:t>
            </a:fld>
            <a:endParaRPr lang="en-US" sz="1200">
              <a:latin typeface="Calibri" charset="0"/>
            </a:endParaRPr>
          </a:p>
        </p:txBody>
      </p:sp>
      <p:sp>
        <p:nvSpPr>
          <p:cNvPr id="131074"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cs typeface="ＭＳ Ｐゴシック" charset="0"/>
              </a:rPr>
              <a:t>Spas nerukotvornyi, Novgorod School, 12</a:t>
            </a:r>
            <a:r>
              <a:rPr lang="en-US" baseline="30000">
                <a:latin typeface="Calibri" charset="0"/>
                <a:cs typeface="ＭＳ Ｐゴシック" charset="0"/>
              </a:rPr>
              <a:t>th</a:t>
            </a:r>
            <a:r>
              <a:rPr lang="en-US">
                <a:latin typeface="Calibri" charset="0"/>
                <a:cs typeface="ＭＳ Ｐゴシック" charset="0"/>
              </a:rPr>
              <a:t> C, Tretyakov Gallery, Moscow</a:t>
            </a:r>
          </a:p>
          <a:p>
            <a:r>
              <a:rPr lang="en-US">
                <a:latin typeface="Calibri" charset="0"/>
                <a:cs typeface="ＭＳ Ｐゴシック" charset="0"/>
              </a:rPr>
              <a:t>(traces of </a:t>
            </a:r>
            <a:r>
              <a:rPr lang="en-US">
                <a:latin typeface="Calibri" charset="0"/>
                <a:cs typeface="Times New Roman" charset="0"/>
              </a:rPr>
              <a:t>ΙΣ ΧΣ</a:t>
            </a:r>
            <a:r>
              <a:rPr lang="en-US">
                <a:latin typeface="Calibri" charset="0"/>
                <a:cs typeface="ＭＳ Ｐゴシック" charset="0"/>
              </a:rPr>
              <a:t> in upper corners)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en-US">
                <a:latin typeface="Calibri" charset="0"/>
                <a:cs typeface="ＭＳ Ｐゴシック" charset="0"/>
              </a:rPr>
              <a:t>Christ of the Fiery Eye, mid 14</a:t>
            </a:r>
            <a:r>
              <a:rPr lang="en-US" baseline="30000">
                <a:latin typeface="Calibri" charset="0"/>
                <a:cs typeface="ＭＳ Ｐゴシック" charset="0"/>
              </a:rPr>
              <a:t>th</a:t>
            </a:r>
            <a:r>
              <a:rPr lang="en-US">
                <a:latin typeface="Calibri" charset="0"/>
                <a:cs typeface="ＭＳ Ｐゴシック" charset="0"/>
              </a:rPr>
              <a:t> C, Assumption Cathedral, Moscow</a:t>
            </a:r>
          </a:p>
          <a:p>
            <a:pPr defTabSz="912813"/>
            <a:endParaRPr lang="en-US">
              <a:latin typeface="Calibri" charset="0"/>
              <a:cs typeface="ＭＳ Ｐゴシック" charset="0"/>
            </a:endParaRPr>
          </a:p>
        </p:txBody>
      </p:sp>
      <p:sp>
        <p:nvSpPr>
          <p:cNvPr id="133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363F02-1938-D744-9317-72232821D2AB}" type="slidenum">
              <a:rPr lang="en-US" sz="1200">
                <a:latin typeface="Calibri" charset="0"/>
              </a:rPr>
              <a:pPr eaLnBrk="1" hangingPunct="1"/>
              <a:t>74</a:t>
            </a:fld>
            <a:endParaRPr lang="en-US" sz="120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Christ Pantocrator, Pantocrator Monastery, Athos, 1363, Hermitage, http://www.hermitagemuseum.org/html_Ru/08/hm89_0_2_128_2.html</a:t>
            </a:r>
          </a:p>
          <a:p>
            <a:r>
              <a:rPr lang="en-US">
                <a:latin typeface="Calibri" charset="0"/>
                <a:cs typeface="ＭＳ Ｐゴシック" charset="0"/>
              </a:rPr>
              <a:t>Russian, xvi c, 31 x 40 in. Metropolitan Museum of Art (Gift if George R, Hahn)</a:t>
            </a:r>
          </a:p>
          <a:p>
            <a:endParaRPr lang="en-US">
              <a:latin typeface="Calibri" charset="0"/>
              <a:cs typeface="ＭＳ Ｐゴシック" charset="0"/>
            </a:endParaRPr>
          </a:p>
          <a:p>
            <a:r>
              <a:rPr lang="en-US">
                <a:latin typeface="Calibri" charset="0"/>
                <a:cs typeface="ＭＳ Ｐゴシック" charset="0"/>
              </a:rPr>
              <a:t>Spas v silax is modern</a:t>
            </a:r>
          </a:p>
        </p:txBody>
      </p:sp>
      <p:sp>
        <p:nvSpPr>
          <p:cNvPr id="135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D2F2E0-55ED-6347-97C0-5584DC5073BF}" type="slidenum">
              <a:rPr lang="en-US" sz="1200">
                <a:latin typeface="Calibri" charset="0"/>
              </a:rPr>
              <a:pPr eaLnBrk="1" hangingPunct="1"/>
              <a:t>75</a:t>
            </a:fld>
            <a:endParaRPr lang="en-US"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7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Emanuel, no information, http://www.icona.ru/obraz/index.php?name=spem</a:t>
            </a:r>
          </a:p>
          <a:p>
            <a:r>
              <a:rPr lang="en-US">
                <a:latin typeface="Calibri" charset="0"/>
                <a:cs typeface="ＭＳ Ｐゴシック" charset="0"/>
              </a:rPr>
              <a:t>1697 , </a:t>
            </a:r>
            <a:r>
              <a:rPr lang="ru-RU">
                <a:latin typeface="Calibri" charset="0"/>
                <a:cs typeface="ＭＳ Ｐゴシック" charset="0"/>
              </a:rPr>
              <a:t>Ушаков Симон Федорович (1626–1686)</a:t>
            </a:r>
            <a:r>
              <a:rPr lang="en-US">
                <a:latin typeface="Calibri" charset="0"/>
                <a:cs typeface="ＭＳ Ｐゴシック" charset="0"/>
              </a:rPr>
              <a:t>, http://www.icon-art.info/masterpiece.php?mst_id=144</a:t>
            </a:r>
          </a:p>
        </p:txBody>
      </p:sp>
      <p:sp>
        <p:nvSpPr>
          <p:cNvPr id="137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743491-E252-5B44-8DFF-F8416ABFADB0}" type="slidenum">
              <a:rPr lang="en-US" sz="1200">
                <a:latin typeface="Calibri" charset="0"/>
              </a:rPr>
              <a:pPr eaLnBrk="1" hangingPunct="1"/>
              <a:t>76</a:t>
            </a:fld>
            <a:endParaRPr lang="en-US"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280885-6D21-CB4E-A14A-7498AFB8E7D3}" type="slidenum">
              <a:rPr lang="en-US" sz="1200">
                <a:latin typeface="Calibri" charset="0"/>
              </a:rPr>
              <a:pPr eaLnBrk="1" hangingPunct="1"/>
              <a:t>77</a:t>
            </a:fld>
            <a:endParaRPr lang="en-US" sz="1200">
              <a:latin typeface="Calibri" charset="0"/>
            </a:endParaRPr>
          </a:p>
        </p:txBody>
      </p:sp>
      <p:sp>
        <p:nvSpPr>
          <p:cNvPr id="1392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Umilenie (eleousa) = tender mercy</a:t>
            </a:r>
          </a:p>
          <a:p>
            <a:r>
              <a:rPr lang="en-US">
                <a:latin typeface="Calibri" charset="0"/>
                <a:cs typeface="ＭＳ Ｐゴシック" charset="0"/>
              </a:rPr>
              <a:t>Hodigitria = showing the way</a:t>
            </a:r>
          </a:p>
          <a:p>
            <a:r>
              <a:rPr lang="en-US">
                <a:latin typeface="Calibri" charset="0"/>
                <a:cs typeface="ＭＳ Ｐゴシック" charset="0"/>
              </a:rPr>
              <a:t>Infant looks like small adult</a:t>
            </a:r>
          </a:p>
          <a:p>
            <a:r>
              <a:rPr lang="en-US">
                <a:latin typeface="Calibri" charset="0"/>
                <a:cs typeface="ＭＳ Ｐゴシック" charset="0"/>
              </a:rPr>
              <a:t>Inscriptions were formulaic, and often Greek, not be read, but to be symbolic (Uspensky25)</a:t>
            </a:r>
          </a:p>
          <a:p>
            <a:r>
              <a:rPr lang="en-US">
                <a:latin typeface="Calibri" charset="0"/>
                <a:cs typeface="ＭＳ Ｐゴシック" charset="0"/>
              </a:rPr>
              <a:t>Greek inscription on Vladimir Mother of God: </a:t>
            </a:r>
            <a:r>
              <a:rPr lang="en-US">
                <a:latin typeface="Calibri" charset="0"/>
                <a:cs typeface="Times New Roman" charset="0"/>
              </a:rPr>
              <a:t>ΜΡ ΘΥ</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Orans, Byz. Museum, Athens, 14</a:t>
            </a:r>
            <a:r>
              <a:rPr lang="en-US" baseline="30000">
                <a:latin typeface="Calibri" charset="0"/>
                <a:cs typeface="ＭＳ Ｐゴシック" charset="0"/>
              </a:rPr>
              <a:t>th</a:t>
            </a:r>
            <a:r>
              <a:rPr lang="en-US">
                <a:latin typeface="Calibri" charset="0"/>
                <a:cs typeface="ＭＳ Ｐゴシック" charset="0"/>
              </a:rPr>
              <a:t> c., http://nesusvet.narod.ru/ico/icons/m_0118.jpg</a:t>
            </a:r>
          </a:p>
          <a:p>
            <a:r>
              <a:rPr lang="en-US">
                <a:latin typeface="Calibri" charset="0"/>
                <a:cs typeface="ＭＳ Ｐゴシック" charset="0"/>
              </a:rPr>
              <a:t>Znamenie, Znamenskii sobor, Novgorod, 1</a:t>
            </a:r>
            <a:r>
              <a:rPr lang="en-US" baseline="30000">
                <a:latin typeface="Calibri" charset="0"/>
                <a:cs typeface="ＭＳ Ｐゴシック" charset="0"/>
              </a:rPr>
              <a:t>st</a:t>
            </a:r>
            <a:r>
              <a:rPr lang="en-US">
                <a:latin typeface="Calibri" charset="0"/>
                <a:cs typeface="ＭＳ Ｐゴシック" charset="0"/>
              </a:rPr>
              <a:t> half of 12</a:t>
            </a:r>
            <a:r>
              <a:rPr lang="en-US" baseline="30000">
                <a:latin typeface="Calibri" charset="0"/>
                <a:cs typeface="ＭＳ Ｐゴシック" charset="0"/>
              </a:rPr>
              <a:t>th</a:t>
            </a:r>
            <a:r>
              <a:rPr lang="en-US">
                <a:latin typeface="Calibri" charset="0"/>
                <a:cs typeface="ＭＳ Ｐゴシック" charset="0"/>
              </a:rPr>
              <a:t> c., http://nesusvet.narod.ru/ico/icons/m_01165.jpg</a:t>
            </a:r>
          </a:p>
          <a:p>
            <a:endParaRPr lang="en-US">
              <a:latin typeface="Calibri" charset="0"/>
              <a:cs typeface="ＭＳ Ｐゴシック" charset="0"/>
            </a:endParaRPr>
          </a:p>
        </p:txBody>
      </p:sp>
      <p:sp>
        <p:nvSpPr>
          <p:cNvPr id="141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1ECF5F-AF57-B842-97BD-95DCCA74688F}" type="slidenum">
              <a:rPr lang="en-US" sz="1200">
                <a:latin typeface="Calibri" charset="0"/>
              </a:rPr>
              <a:pPr eaLnBrk="1" hangingPunct="1"/>
              <a:t>78</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ADF355-3E91-BE49-B707-7FF20AE6BA94}" type="slidenum">
              <a:rPr lang="en-US" sz="1200">
                <a:latin typeface="Calibri" charset="0"/>
              </a:rPr>
              <a:pPr eaLnBrk="1" hangingPunct="1"/>
              <a:t>7</a:t>
            </a:fld>
            <a:endParaRPr lang="en-US" sz="1200">
              <a:latin typeface="Calibri" charset="0"/>
            </a:endParaRPr>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0F412F-01BF-D84F-A7D3-69644ED3E1E2}" type="slidenum">
              <a:rPr lang="en-US" sz="1200">
                <a:latin typeface="Calibri" charset="0"/>
              </a:rPr>
              <a:pPr eaLnBrk="1" hangingPunct="1"/>
              <a:t>79</a:t>
            </a:fld>
            <a:endParaRPr lang="en-US" sz="1200">
              <a:latin typeface="Calibri"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Novgorodian Icon Painting, plate 14</a:t>
            </a:r>
          </a:p>
          <a:p>
            <a:r>
              <a:rPr lang="en-US">
                <a:latin typeface="Calibri" charset="0"/>
                <a:cs typeface="ＭＳ Ｐゴシック" charset="0"/>
              </a:rPr>
              <a:t>Wood, tempera, 0.68 x 0.53, mid-xiii c</a:t>
            </a:r>
          </a:p>
          <a:p>
            <a:r>
              <a:rPr lang="en-US">
                <a:latin typeface="Calibri" charset="0"/>
                <a:cs typeface="ＭＳ Ｐゴシック" charset="0"/>
              </a:rPr>
              <a:t>Russian Museum, St. Petersburg</a:t>
            </a:r>
          </a:p>
          <a:p>
            <a:endParaRPr lang="en-US">
              <a:latin typeface="Calibri" charset="0"/>
              <a:cs typeface="ＭＳ Ｐゴシック" charset="0"/>
            </a:endParaRPr>
          </a:p>
          <a:p>
            <a:r>
              <a:rPr lang="en-US">
                <a:latin typeface="Calibri" charset="0"/>
                <a:cs typeface="ＭＳ Ｐゴシック" charset="0"/>
              </a:rPr>
              <a:t>Novgorodian Icon Painting, plate 16</a:t>
            </a:r>
          </a:p>
          <a:p>
            <a:r>
              <a:rPr lang="en-US">
                <a:latin typeface="Calibri" charset="0"/>
                <a:cs typeface="ＭＳ Ｐゴシック" charset="0"/>
              </a:rPr>
              <a:t>Aleksa Petrov, 1294 (signed and dated on back!)</a:t>
            </a:r>
          </a:p>
          <a:p>
            <a:r>
              <a:rPr lang="en-US">
                <a:latin typeface="Calibri" charset="0"/>
                <a:cs typeface="ＭＳ Ｐゴシック" charset="0"/>
              </a:rPr>
              <a:t>Wood, tempera, 1.77 x 1.29</a:t>
            </a:r>
          </a:p>
          <a:p>
            <a:r>
              <a:rPr lang="en-US">
                <a:latin typeface="Calibri" charset="0"/>
                <a:cs typeface="ＭＳ Ｐゴシック" charset="0"/>
              </a:rPr>
              <a:t>Museum of History and Architecture, Novgorod</a:t>
            </a:r>
          </a:p>
          <a:p>
            <a:r>
              <a:rPr lang="en-US">
                <a:latin typeface="Calibri" charset="0"/>
                <a:cs typeface="ＭＳ Ｐゴシック" charset="0"/>
              </a:rPr>
              <a:t>Figures are Christ and Mary, others are miscellaneous saints</a:t>
            </a:r>
          </a:p>
          <a:p>
            <a:endParaRPr lang="en-US">
              <a:latin typeface="Calibri" charset="0"/>
              <a:cs typeface="ＭＳ Ｐゴシック" charset="0"/>
            </a:endParaRPr>
          </a:p>
          <a:p>
            <a:r>
              <a:rPr lang="en-US">
                <a:latin typeface="Calibri" charset="0"/>
                <a:cs typeface="ＭＳ Ｐゴシック" charset="0"/>
              </a:rPr>
              <a:t>Two feast days: December 6 and May 9</a:t>
            </a:r>
          </a:p>
          <a:p>
            <a:r>
              <a:rPr lang="en-US">
                <a:latin typeface="Calibri" charset="0"/>
                <a:cs typeface="ＭＳ Ｐゴシック" charset="0"/>
              </a:rPr>
              <a:t>Favorite saint of the peasantry</a:t>
            </a:r>
          </a:p>
          <a:p>
            <a:r>
              <a:rPr lang="en-US">
                <a:latin typeface="Calibri" charset="0"/>
                <a:cs typeface="ＭＳ Ｐゴシック" charset="0"/>
              </a:rPr>
              <a:t>Merciful helper and wonder-worker</a:t>
            </a:r>
          </a:p>
          <a:p>
            <a:r>
              <a:rPr lang="en-US">
                <a:latin typeface="Calibri" charset="0"/>
                <a:cs typeface="ＭＳ Ｐゴシック" charset="0"/>
              </a:rPr>
              <a:t>Protector of livestock and grain</a:t>
            </a:r>
          </a:p>
          <a:p>
            <a:r>
              <a:rPr lang="en-US">
                <a:latin typeface="Calibri" charset="0"/>
                <a:cs typeface="ＭＳ Ｐゴシック" charset="0"/>
              </a:rPr>
              <a:t>Patron of merchants, fishermen, and seafarers</a:t>
            </a:r>
          </a:p>
          <a:p>
            <a:r>
              <a:rPr lang="en-US">
                <a:latin typeface="Calibri" charset="0"/>
                <a:cs typeface="ＭＳ Ｐゴシック" charset="0"/>
              </a:rPr>
              <a:t>Inherits the pagan cult of V</a:t>
            </a:r>
            <a:r>
              <a:rPr lang="en-US" b="1">
                <a:latin typeface="Calibri" charset="0"/>
                <a:cs typeface="ＭＳ Ｐゴシック" charset="0"/>
              </a:rPr>
              <a:t>o</a:t>
            </a:r>
            <a:r>
              <a:rPr lang="en-US">
                <a:latin typeface="Calibri" charset="0"/>
                <a:cs typeface="ＭＳ Ｐゴシック" charset="0"/>
              </a:rPr>
              <a:t>los/V</a:t>
            </a:r>
            <a:r>
              <a:rPr lang="en-US" b="1">
                <a:latin typeface="Calibri" charset="0"/>
                <a:cs typeface="ＭＳ Ｐゴシック" charset="0"/>
              </a:rPr>
              <a:t>e</a:t>
            </a:r>
            <a:r>
              <a:rPr lang="en-US">
                <a:latin typeface="Calibri" charset="0"/>
                <a:cs typeface="ＭＳ Ｐゴシック" charset="0"/>
              </a:rPr>
              <a:t>les</a:t>
            </a:r>
          </a:p>
          <a:p>
            <a:endParaRPr lang="en-US">
              <a:latin typeface="Calibri"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7C3F66-DBD8-D643-A528-B5129470B654}" type="slidenum">
              <a:rPr lang="en-US" sz="1200">
                <a:latin typeface="Calibri" charset="0"/>
              </a:rPr>
              <a:pPr eaLnBrk="1" hangingPunct="1"/>
              <a:t>80</a:t>
            </a:fld>
            <a:endParaRPr lang="en-US" sz="1200">
              <a:latin typeface="Calibri" charset="0"/>
            </a:endParaRPr>
          </a:p>
        </p:txBody>
      </p:sp>
      <p:sp>
        <p:nvSpPr>
          <p:cNvPr id="145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Comic-strip approach with multiple representations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0C719C-08AC-9F43-A64E-D7C31FA9FA38}" type="slidenum">
              <a:rPr lang="en-US" sz="1200">
                <a:latin typeface="Calibri" charset="0"/>
              </a:rPr>
              <a:pPr eaLnBrk="1" hangingPunct="1"/>
              <a:t>81</a:t>
            </a:fld>
            <a:endParaRPr lang="en-US" sz="1200">
              <a:latin typeface="Calibri" charset="0"/>
            </a:endParaRPr>
          </a:p>
        </p:txBody>
      </p:sp>
      <p:sp>
        <p:nvSpPr>
          <p:cNvPr id="147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D457EF-4F50-6C4E-9E95-5C968BF932AA}" type="slidenum">
              <a:rPr lang="en-US" sz="1200">
                <a:latin typeface="Calibri" charset="0"/>
              </a:rPr>
              <a:pPr eaLnBrk="1" hangingPunct="1"/>
              <a:t>82</a:t>
            </a:fld>
            <a:endParaRPr lang="en-US" sz="1200">
              <a:latin typeface="Calibri" charset="0"/>
            </a:endParaRPr>
          </a:p>
        </p:txBody>
      </p:sp>
      <p:sp>
        <p:nvSpPr>
          <p:cNvPr id="149506"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cs typeface="ＭＳ Ｐゴシック" charset="0"/>
              </a:rPr>
              <a:t>“Novgorodian Icon Painting,” plate 17</a:t>
            </a:r>
          </a:p>
          <a:p>
            <a:r>
              <a:rPr lang="en-US">
                <a:latin typeface="Calibri" charset="0"/>
                <a:cs typeface="ＭＳ Ｐゴシック" charset="0"/>
              </a:rPr>
              <a:t>St. George. Wood. Early xiv c.</a:t>
            </a:r>
          </a:p>
          <a:p>
            <a:r>
              <a:rPr lang="en-US">
                <a:latin typeface="Calibri" charset="0"/>
                <a:cs typeface="ＭＳ Ｐゴシック" charset="0"/>
              </a:rPr>
              <a:t>Center of hagiographic icon, full version of which is in Lazarev, Novgorod volume, plate #30</a:t>
            </a:r>
          </a:p>
          <a:p>
            <a:r>
              <a:rPr lang="en-US">
                <a:latin typeface="Calibri" charset="0"/>
                <a:cs typeface="ＭＳ Ｐゴシック" charset="0"/>
              </a:rPr>
              <a:t>George is bigger not only than Elisava, but also than this horse and than a building</a:t>
            </a:r>
          </a:p>
          <a:p>
            <a:r>
              <a:rPr lang="en-US">
                <a:latin typeface="Calibri" charset="0"/>
                <a:cs typeface="ＭＳ Ｐゴシック" charset="0"/>
              </a:rPr>
              <a:t>Not slaying, or even looking at dragon (summation before they meet?)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6B612E-4620-444A-B92F-E7F2B3047BD3}" type="slidenum">
              <a:rPr lang="en-US" sz="1200">
                <a:latin typeface="Calibri" charset="0"/>
              </a:rPr>
              <a:pPr eaLnBrk="1" hangingPunct="1"/>
              <a:t>83</a:t>
            </a:fld>
            <a:endParaRPr lang="en-US" sz="1200">
              <a:latin typeface="Calibri" charset="0"/>
            </a:endParaRPr>
          </a:p>
        </p:txBody>
      </p:sp>
      <p:sp>
        <p:nvSpPr>
          <p:cNvPr id="151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atin typeface="Calibri" charset="0"/>
                <a:cs typeface="ＭＳ Ｐゴシック" charset="0"/>
              </a:rPr>
              <a:t>Two feast days: November 26 and April 23</a:t>
            </a:r>
          </a:p>
          <a:p>
            <a:pPr>
              <a:lnSpc>
                <a:spcPct val="90000"/>
              </a:lnSpc>
            </a:pPr>
            <a:r>
              <a:rPr lang="en-US">
                <a:latin typeface="Calibri" charset="0"/>
                <a:cs typeface="ＭＳ Ｐゴシック" charset="0"/>
              </a:rPr>
              <a:t>Favorite saint of the nobility</a:t>
            </a:r>
          </a:p>
          <a:p>
            <a:pPr>
              <a:lnSpc>
                <a:spcPct val="90000"/>
              </a:lnSpc>
            </a:pPr>
            <a:r>
              <a:rPr lang="en-US">
                <a:latin typeface="Calibri" charset="0"/>
                <a:cs typeface="ＭＳ Ｐゴシック" charset="0"/>
              </a:rPr>
              <a:t>Holy warrior, dragon slayer, savior of the maiden Lizav</a:t>
            </a:r>
            <a:r>
              <a:rPr lang="en-US" b="1">
                <a:latin typeface="Calibri" charset="0"/>
                <a:cs typeface="ＭＳ Ｐゴシック" charset="0"/>
              </a:rPr>
              <a:t>e</a:t>
            </a:r>
            <a:r>
              <a:rPr lang="en-US">
                <a:latin typeface="Calibri" charset="0"/>
                <a:cs typeface="ＭＳ Ｐゴシック" charset="0"/>
              </a:rPr>
              <a:t>ta (Russia)</a:t>
            </a:r>
          </a:p>
          <a:p>
            <a:pPr>
              <a:lnSpc>
                <a:spcPct val="90000"/>
              </a:lnSpc>
            </a:pPr>
            <a:r>
              <a:rPr lang="en-US">
                <a:latin typeface="Calibri" charset="0"/>
                <a:cs typeface="ＭＳ Ｐゴシック" charset="0"/>
              </a:rPr>
              <a:t>Patron of livestock, shepherds, wild animals</a:t>
            </a:r>
          </a:p>
          <a:p>
            <a:pPr>
              <a:lnSpc>
                <a:spcPct val="90000"/>
              </a:lnSpc>
            </a:pPr>
            <a:r>
              <a:rPr lang="en-US">
                <a:latin typeface="Calibri" charset="0"/>
                <a:cs typeface="ＭＳ Ｐゴシック" charset="0"/>
              </a:rPr>
              <a:t>Spring feast: first day of driving cattle out to pasture</a:t>
            </a:r>
          </a:p>
          <a:p>
            <a:pPr>
              <a:lnSpc>
                <a:spcPct val="90000"/>
              </a:lnSpc>
            </a:pPr>
            <a:r>
              <a:rPr lang="en-US">
                <a:latin typeface="Calibri" charset="0"/>
                <a:cs typeface="ＭＳ Ｐゴシック" charset="0"/>
              </a:rPr>
              <a:t>Connected with the pagan cults of V</a:t>
            </a:r>
            <a:r>
              <a:rPr lang="en-US" b="1">
                <a:latin typeface="Calibri" charset="0"/>
                <a:cs typeface="ＭＳ Ｐゴシック" charset="0"/>
              </a:rPr>
              <a:t>o</a:t>
            </a:r>
            <a:r>
              <a:rPr lang="en-US">
                <a:latin typeface="Calibri" charset="0"/>
                <a:cs typeface="ＭＳ Ｐゴシック" charset="0"/>
              </a:rPr>
              <a:t>los/V</a:t>
            </a:r>
            <a:r>
              <a:rPr lang="en-US" b="1">
                <a:latin typeface="Calibri" charset="0"/>
                <a:cs typeface="ＭＳ Ｐゴシック" charset="0"/>
              </a:rPr>
              <a:t>e</a:t>
            </a:r>
            <a:r>
              <a:rPr lang="en-US">
                <a:latin typeface="Calibri" charset="0"/>
                <a:cs typeface="ＭＳ Ｐゴシック" charset="0"/>
              </a:rPr>
              <a:t>les and Per</a:t>
            </a:r>
            <a:r>
              <a:rPr lang="en-US" b="1">
                <a:latin typeface="Calibri" charset="0"/>
                <a:cs typeface="ＭＳ Ｐゴシック" charset="0"/>
              </a:rPr>
              <a:t>u</a:t>
            </a:r>
            <a:r>
              <a:rPr lang="en-US">
                <a:latin typeface="Calibri" charset="0"/>
                <a:cs typeface="ＭＳ Ｐゴシック" charset="0"/>
              </a:rPr>
              <a:t>n</a:t>
            </a:r>
          </a:p>
          <a:p>
            <a:endParaRPr lang="en-US">
              <a:latin typeface="Calibri"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A8A230-3596-7E45-83C0-A00ECF442138}" type="slidenum">
              <a:rPr lang="en-US" sz="1200">
                <a:latin typeface="Calibri" charset="0"/>
              </a:rPr>
              <a:pPr eaLnBrk="1" hangingPunct="1"/>
              <a:t>84</a:t>
            </a:fld>
            <a:endParaRPr lang="en-US" sz="1200">
              <a:latin typeface="Calibri" charset="0"/>
            </a:endParaRPr>
          </a:p>
        </p:txBody>
      </p:sp>
      <p:sp>
        <p:nvSpPr>
          <p:cNvPr id="153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Slaying the dragon of counter-revolution</a:t>
            </a:r>
          </a:p>
          <a:p>
            <a:r>
              <a:rPr lang="en-US">
                <a:latin typeface="Calibri" charset="0"/>
                <a:cs typeface="ＭＳ Ｐゴシック" charset="0"/>
              </a:rPr>
              <a:t>Poster by Victor Deni, 1920 </a:t>
            </a:r>
          </a:p>
          <a:p>
            <a:r>
              <a:rPr lang="en-US">
                <a:latin typeface="Calibri" charset="0"/>
                <a:cs typeface="ＭＳ Ｐゴシック" charset="0"/>
              </a:rPr>
              <a:t>http://www.fbuch.com/posters.htm</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6DBBA-7928-EE42-884B-038802D9295B}" type="slidenum">
              <a:rPr lang="en-US" sz="1200">
                <a:latin typeface="Calibri" charset="0"/>
              </a:rPr>
              <a:pPr eaLnBrk="1" hangingPunct="1"/>
              <a:t>85</a:t>
            </a:fld>
            <a:endParaRPr lang="en-US" sz="1200">
              <a:latin typeface="Calibri" charset="0"/>
            </a:endParaRPr>
          </a:p>
        </p:txBody>
      </p:sp>
      <p:sp>
        <p:nvSpPr>
          <p:cNvPr id="155650"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cs typeface="ＭＳ Ｐゴシック" charset="0"/>
              </a:rPr>
              <a:t>Elijah in the desert (N Russia)</a:t>
            </a:r>
          </a:p>
          <a:p>
            <a:r>
              <a:rPr lang="en-US">
                <a:latin typeface="Calibri" charset="0"/>
                <a:cs typeface="ＭＳ Ｐゴシック" charset="0"/>
              </a:rPr>
              <a:t>Elijah (Moscow school?)</a:t>
            </a:r>
          </a:p>
          <a:p>
            <a:pPr>
              <a:lnSpc>
                <a:spcPct val="90000"/>
              </a:lnSpc>
            </a:pPr>
            <a:r>
              <a:rPr lang="en-US">
                <a:latin typeface="Calibri" charset="0"/>
                <a:cs typeface="ＭＳ Ｐゴシック" charset="0"/>
              </a:rPr>
              <a:t>Feast day: July 20</a:t>
            </a:r>
          </a:p>
          <a:p>
            <a:pPr>
              <a:lnSpc>
                <a:spcPct val="90000"/>
              </a:lnSpc>
            </a:pPr>
            <a:r>
              <a:rPr lang="en-US">
                <a:latin typeface="Calibri" charset="0"/>
                <a:cs typeface="ＭＳ Ｐゴシック" charset="0"/>
              </a:rPr>
              <a:t>Awesome, punitive</a:t>
            </a:r>
          </a:p>
          <a:p>
            <a:pPr>
              <a:lnSpc>
                <a:spcPct val="90000"/>
              </a:lnSpc>
            </a:pPr>
            <a:r>
              <a:rPr lang="en-US">
                <a:latin typeface="Calibri" charset="0"/>
                <a:cs typeface="ＭＳ Ｐゴシック" charset="0"/>
              </a:rPr>
              <a:t>Enemy of the Devil, destroyer of the unclean force</a:t>
            </a:r>
          </a:p>
          <a:p>
            <a:pPr>
              <a:lnSpc>
                <a:spcPct val="90000"/>
              </a:lnSpc>
            </a:pPr>
            <a:r>
              <a:rPr lang="en-US">
                <a:latin typeface="Calibri" charset="0"/>
                <a:cs typeface="ＭＳ Ｐゴシック" charset="0"/>
              </a:rPr>
              <a:t>Associated with thunder and lightning</a:t>
            </a:r>
          </a:p>
          <a:p>
            <a:pPr>
              <a:lnSpc>
                <a:spcPct val="90000"/>
              </a:lnSpc>
            </a:pPr>
            <a:r>
              <a:rPr lang="en-US">
                <a:latin typeface="Calibri" charset="0"/>
                <a:cs typeface="ＭＳ Ｐゴシック" charset="0"/>
              </a:rPr>
              <a:t>Chariot rider</a:t>
            </a:r>
          </a:p>
          <a:p>
            <a:pPr>
              <a:lnSpc>
                <a:spcPct val="90000"/>
              </a:lnSpc>
            </a:pPr>
            <a:r>
              <a:rPr lang="en-US">
                <a:latin typeface="Calibri" charset="0"/>
                <a:cs typeface="ＭＳ Ｐゴシック" charset="0"/>
              </a:rPr>
              <a:t>Inherits the function and personality of Per</a:t>
            </a:r>
            <a:r>
              <a:rPr lang="en-US" b="1">
                <a:latin typeface="Calibri" charset="0"/>
                <a:cs typeface="ＭＳ Ｐゴシック" charset="0"/>
              </a:rPr>
              <a:t>u</a:t>
            </a:r>
            <a:r>
              <a:rPr lang="en-US">
                <a:latin typeface="Calibri" charset="0"/>
                <a:cs typeface="ＭＳ Ｐゴシック" charset="0"/>
              </a:rPr>
              <a:t>n </a:t>
            </a:r>
          </a:p>
          <a:p>
            <a:endParaRPr lang="en-US">
              <a:latin typeface="Calibri"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4A9A80-4688-004E-BA93-29B69A540C5F}" type="slidenum">
              <a:rPr lang="en-US" sz="1200">
                <a:latin typeface="Calibri" charset="0"/>
              </a:rPr>
              <a:pPr eaLnBrk="1" hangingPunct="1"/>
              <a:t>86</a:t>
            </a:fld>
            <a:endParaRPr lang="en-US" sz="1200">
              <a:latin typeface="Calibri" charset="0"/>
            </a:endParaRPr>
          </a:p>
        </p:txBody>
      </p:sp>
      <p:sp>
        <p:nvSpPr>
          <p:cNvPr id="157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Elijah the Prophet with scenes of his life and his fiery ascension</a:t>
            </a:r>
          </a:p>
          <a:p>
            <a:r>
              <a:rPr lang="en-US">
                <a:latin typeface="Calibri" charset="0"/>
                <a:cs typeface="ＭＳ Ｐゴシック" charset="0"/>
              </a:rPr>
              <a:t>Palekh School, early 18th c</a:t>
            </a:r>
          </a:p>
          <a:p>
            <a:r>
              <a:rPr lang="en-US">
                <a:latin typeface="Calibri" charset="0"/>
                <a:cs typeface="ＭＳ Ｐゴシック" charset="0"/>
              </a:rPr>
              <a:t>Wood, gesso, tempera, gilded</a:t>
            </a:r>
          </a:p>
          <a:p>
            <a:r>
              <a:rPr lang="en-US">
                <a:latin typeface="Calibri" charset="0"/>
                <a:cs typeface="ＭＳ Ｐゴシック" charset="0"/>
              </a:rPr>
              <a:t>“Palekh Icon Painting,” Plate 37</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F1F96B-AFB5-5F41-BAF9-942FB4BDDA9B}" type="slidenum">
              <a:rPr lang="en-US" sz="1200">
                <a:latin typeface="Calibri" charset="0"/>
              </a:rPr>
              <a:pPr eaLnBrk="1" hangingPunct="1"/>
              <a:t>87</a:t>
            </a:fld>
            <a:endParaRPr lang="en-US" sz="1200">
              <a:latin typeface="Calibri" charset="0"/>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en-US">
                <a:latin typeface="Calibri" charset="0"/>
                <a:cs typeface="ＭＳ Ｐゴシック" charset="0"/>
              </a:rPr>
              <a:t>3rd century virgin martyr</a:t>
            </a:r>
          </a:p>
          <a:p>
            <a:pPr defTabSz="912813"/>
            <a:r>
              <a:rPr lang="en-US">
                <a:latin typeface="Calibri" charset="0"/>
                <a:cs typeface="ＭＳ Ｐゴシック" charset="0"/>
              </a:rPr>
              <a:t>Novgorod, xiii c.</a:t>
            </a:r>
          </a:p>
          <a:p>
            <a:pPr defTabSz="912813"/>
            <a:endParaRPr lang="en-US">
              <a:latin typeface="Calibri" charset="0"/>
              <a:cs typeface="ＭＳ Ｐゴシック" charset="0"/>
            </a:endParaRPr>
          </a:p>
          <a:p>
            <a:pPr defTabSz="912813"/>
            <a:r>
              <a:rPr lang="en-US">
                <a:latin typeface="Calibri" charset="0"/>
                <a:cs typeface="ＭＳ Ｐゴシック" charset="0"/>
              </a:rPr>
              <a:t>c. 1700, rural church</a:t>
            </a:r>
          </a:p>
          <a:p>
            <a:pPr defTabSz="912813"/>
            <a:r>
              <a:rPr lang="en-US">
                <a:latin typeface="Calibri" charset="0"/>
                <a:cs typeface="ＭＳ Ｐゴシック" charset="0"/>
              </a:rPr>
              <a:t>White headdress = virginity, angelic crown and cross = martyrdom</a:t>
            </a:r>
          </a:p>
          <a:p>
            <a:pPr defTabSz="912813"/>
            <a:r>
              <a:rPr lang="en-US">
                <a:latin typeface="Calibri" charset="0"/>
                <a:cs typeface="ＭＳ Ｐゴシック" charset="0"/>
              </a:rPr>
              <a:t>Scroll says “I believe in one God …”</a:t>
            </a:r>
          </a:p>
          <a:p>
            <a:pPr defTabSz="912813"/>
            <a:r>
              <a:rPr lang="en-US">
                <a:latin typeface="Calibri" charset="0"/>
                <a:cs typeface="ＭＳ Ｐゴシック" charset="0"/>
              </a:rPr>
              <a:t>Upper left corner is Spas nerukotvornyi</a:t>
            </a:r>
          </a:p>
          <a:p>
            <a:pPr defTabSz="912813"/>
            <a:r>
              <a:rPr lang="en-US">
                <a:latin typeface="Calibri" charset="0"/>
                <a:cs typeface="ＭＳ Ｐゴシック" charset="0"/>
              </a:rPr>
              <a:t>http://sacredartgallery.com/Saint%20Paraskeva%20Piatnitsa.htm</a:t>
            </a:r>
          </a:p>
          <a:p>
            <a:pPr defTabSz="912813"/>
            <a:endParaRPr lang="en-US">
              <a:latin typeface="Calibri" charset="0"/>
              <a:cs typeface="ＭＳ Ｐゴシック" charset="0"/>
            </a:endParaRPr>
          </a:p>
          <a:p>
            <a:pPr defTabSz="912813"/>
            <a:r>
              <a:rPr lang="en-US">
                <a:latin typeface="Calibri" charset="0"/>
                <a:cs typeface="ＭＳ Ｐゴシック" charset="0"/>
              </a:rPr>
              <a:t>Feast day: October 28</a:t>
            </a:r>
          </a:p>
          <a:p>
            <a:pPr defTabSz="912813"/>
            <a:r>
              <a:rPr lang="en-US">
                <a:latin typeface="Calibri" charset="0"/>
                <a:cs typeface="ＭＳ Ｐゴシック" charset="0"/>
              </a:rPr>
              <a:t>Twelve Fridays</a:t>
            </a:r>
          </a:p>
          <a:p>
            <a:pPr defTabSz="912813"/>
            <a:r>
              <a:rPr lang="en-US">
                <a:latin typeface="Calibri" charset="0"/>
                <a:cs typeface="ＭＳ Ｐゴシック" charset="0"/>
              </a:rPr>
              <a:t>Protector of women and women’s work</a:t>
            </a:r>
          </a:p>
          <a:p>
            <a:pPr defTabSz="912813"/>
            <a:r>
              <a:rPr lang="en-US">
                <a:latin typeface="Calibri" charset="0"/>
                <a:cs typeface="ＭＳ Ｐゴシック" charset="0"/>
              </a:rPr>
              <a:t>Associated with water (springs) and vegetational fertility</a:t>
            </a:r>
          </a:p>
          <a:p>
            <a:pPr defTabSz="912813"/>
            <a:r>
              <a:rPr lang="en-US">
                <a:latin typeface="Calibri" charset="0"/>
                <a:cs typeface="ＭＳ Ｐゴシック" charset="0"/>
              </a:rPr>
              <a:t>Links with the pagan cults of Mother Damp Earth, and Mok</a:t>
            </a:r>
            <a:r>
              <a:rPr lang="en-US" b="1">
                <a:latin typeface="Calibri" charset="0"/>
                <a:cs typeface="ＭＳ Ｐゴシック" charset="0"/>
              </a:rPr>
              <a:t>o</a:t>
            </a:r>
            <a:r>
              <a:rPr lang="en-US">
                <a:latin typeface="Calibri" charset="0"/>
                <a:cs typeface="ＭＳ Ｐゴシック" charset="0"/>
              </a:rPr>
              <a:t>sh</a:t>
            </a:r>
            <a:r>
              <a:rPr lang="en-US">
                <a:latin typeface="Calibri" charset="0"/>
                <a:cs typeface="Times New Roman" charset="0"/>
              </a:rPr>
              <a:t>′</a:t>
            </a:r>
          </a:p>
          <a:p>
            <a:pPr defTabSz="912813"/>
            <a:endParaRPr lang="en-US">
              <a:latin typeface="Calibri" charset="0"/>
              <a:cs typeface="ＭＳ Ｐゴシック" charset="0"/>
            </a:endParaRPr>
          </a:p>
          <a:p>
            <a:pPr defTabSz="912813"/>
            <a:endParaRPr lang="en-US">
              <a:latin typeface="Calibri"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1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cs typeface="ＭＳ Ｐゴシック" charset="0"/>
              </a:rPr>
              <a:t>Moscow school, ca. 1800</a:t>
            </a:r>
          </a:p>
          <a:p>
            <a:r>
              <a:rPr lang="en-US">
                <a:latin typeface="Calibri" charset="0"/>
                <a:cs typeface="ＭＳ Ｐゴシック" charset="0"/>
              </a:rPr>
              <a:t>http://digilander.libero.it/chiometta/sedici2.jpg</a:t>
            </a:r>
            <a:endParaRPr lang="ru-RU">
              <a:latin typeface="Calibri" charset="0"/>
              <a:cs typeface="ＭＳ Ｐゴシック" charset="0"/>
            </a:endParaRPr>
          </a:p>
          <a:p>
            <a:r>
              <a:rPr lang="en-US">
                <a:latin typeface="Calibri" charset="0"/>
                <a:cs typeface="ＭＳ Ｐゴシック" charset="0"/>
              </a:rPr>
              <a:t>http://digilander.libero.it/chiometta/sedici4.jpg</a:t>
            </a:r>
            <a:endParaRPr lang="ru-RU">
              <a:latin typeface="Calibri" charset="0"/>
              <a:cs typeface="ＭＳ Ｐゴシック" charset="0"/>
            </a:endParaRPr>
          </a:p>
          <a:p>
            <a:r>
              <a:rPr lang="en-US">
                <a:latin typeface="Calibri" charset="0"/>
                <a:cs typeface="ＭＳ Ｐゴシック" charset="0"/>
              </a:rPr>
              <a:t>Links from http://digilander.libero.it/bianco14/01e.html</a:t>
            </a:r>
          </a:p>
        </p:txBody>
      </p:sp>
      <p:sp>
        <p:nvSpPr>
          <p:cNvPr id="161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41DF6B-E0C8-484A-8A9F-89D61D510164}" type="slidenum">
              <a:rPr lang="en-US" sz="1200">
                <a:latin typeface="Calibri" charset="0"/>
              </a:rPr>
              <a:pPr eaLnBrk="1" hangingPunct="1"/>
              <a:t>88</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6AAB9-ACEB-6E41-A299-BB91F45DEAB0}" type="slidenum">
              <a:rPr lang="en-US" sz="1200">
                <a:latin typeface="Calibri" charset="0"/>
              </a:rPr>
              <a:pPr eaLnBrk="1" hangingPunct="1"/>
              <a:t>8</a:t>
            </a:fld>
            <a:endParaRPr lang="en-US" sz="1200">
              <a:latin typeface="Calibri" charset="0"/>
            </a:endParaRPr>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94EC9E-0929-DD43-B6A3-E3477B880595}" type="slidenum">
              <a:rPr lang="en-US" sz="1200">
                <a:latin typeface="Calibri" charset="0"/>
              </a:rPr>
              <a:pPr eaLnBrk="1" hangingPunct="1"/>
              <a:t>9</a:t>
            </a:fld>
            <a:endParaRPr lang="en-US" sz="1200">
              <a:latin typeface="Calibri" charset="0"/>
            </a:endParaRPr>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B0FC7F-CE39-C04A-9AC1-885D34047572}" type="slidenum">
              <a:rPr lang="en-US" sz="1200">
                <a:latin typeface="Calibri" charset="0"/>
              </a:rPr>
              <a:pPr eaLnBrk="1" hangingPunct="1"/>
              <a:t>10</a:t>
            </a:fld>
            <a:endParaRPr lang="en-US" sz="1200">
              <a:latin typeface="Calibri" charset="0"/>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78723C-4330-5044-984D-9E65DA565185}" type="slidenum">
              <a:rPr lang="en-US" sz="1200">
                <a:latin typeface="Calibri" charset="0"/>
              </a:rPr>
              <a:pPr eaLnBrk="1" hangingPunct="1"/>
              <a:t>11</a:t>
            </a:fld>
            <a:endParaRPr lang="en-US" sz="1200">
              <a:latin typeface="Calibri" charset="0"/>
            </a:endParaRPr>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A4FD31-036F-6B41-8651-7D3DCFE0F2CE}"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2050027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4FD31-036F-6B41-8651-7D3DCFE0F2CE}"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226933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4FD31-036F-6B41-8651-7D3DCFE0F2CE}"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2295940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9E63DC7-A925-0544-924D-140431AD198C}" type="slidenum">
              <a:rPr lang="en-US"/>
              <a:pPr>
                <a:defRPr/>
              </a:pPr>
              <a:t>‹#›</a:t>
            </a:fld>
            <a:endParaRPr lang="en-US"/>
          </a:p>
        </p:txBody>
      </p:sp>
    </p:spTree>
    <p:extLst>
      <p:ext uri="{BB962C8B-B14F-4D97-AF65-F5344CB8AC3E}">
        <p14:creationId xmlns:p14="http://schemas.microsoft.com/office/powerpoint/2010/main" val="3614852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4FD31-036F-6B41-8651-7D3DCFE0F2CE}"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3566097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A4FD31-036F-6B41-8651-7D3DCFE0F2CE}"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420019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A4FD31-036F-6B41-8651-7D3DCFE0F2CE}" type="datetimeFigureOut">
              <a:rPr lang="en-US" smtClean="0"/>
              <a:pPr/>
              <a:t>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1995152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A4FD31-036F-6B41-8651-7D3DCFE0F2CE}" type="datetimeFigureOut">
              <a:rPr lang="en-US" smtClean="0"/>
              <a:pPr/>
              <a:t>1/10/16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1093531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A4FD31-036F-6B41-8651-7D3DCFE0F2CE}" type="datetimeFigureOut">
              <a:rPr lang="en-US" smtClean="0"/>
              <a:pPr/>
              <a:t>1/10/16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398767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4FD31-036F-6B41-8651-7D3DCFE0F2CE}" type="datetimeFigureOut">
              <a:rPr lang="en-US" smtClean="0"/>
              <a:pPr/>
              <a:t>1/10/16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1715455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A4FD31-036F-6B41-8651-7D3DCFE0F2CE}" type="datetimeFigureOut">
              <a:rPr lang="en-US" smtClean="0"/>
              <a:pPr/>
              <a:t>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687372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A4FD31-036F-6B41-8651-7D3DCFE0F2CE}" type="datetimeFigureOut">
              <a:rPr lang="en-US" smtClean="0"/>
              <a:pPr/>
              <a:t>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C9960-2750-9147-963C-9A5DD4C29329}" type="slidenum">
              <a:rPr lang="en-US" smtClean="0"/>
              <a:pPr/>
              <a:t>‹#›</a:t>
            </a:fld>
            <a:endParaRPr lang="en-US"/>
          </a:p>
        </p:txBody>
      </p:sp>
    </p:spTree>
    <p:extLst>
      <p:ext uri="{BB962C8B-B14F-4D97-AF65-F5344CB8AC3E}">
        <p14:creationId xmlns:p14="http://schemas.microsoft.com/office/powerpoint/2010/main" val="5194380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4FD31-036F-6B41-8651-7D3DCFE0F2CE}" type="datetimeFigureOut">
              <a:rPr lang="en-US" smtClean="0"/>
              <a:pPr/>
              <a:t>1/10/16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C9960-2750-9147-963C-9A5DD4C29329}" type="slidenum">
              <a:rPr lang="en-US" smtClean="0"/>
              <a:pPr/>
              <a:t>‹#›</a:t>
            </a:fld>
            <a:endParaRPr lang="en-US"/>
          </a:p>
        </p:txBody>
      </p:sp>
    </p:spTree>
    <p:extLst>
      <p:ext uri="{BB962C8B-B14F-4D97-AF65-F5344CB8AC3E}">
        <p14:creationId xmlns:p14="http://schemas.microsoft.com/office/powerpoint/2010/main" val="320992378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3200" kern="1200">
          <a:solidFill>
            <a:schemeClr val="tx1"/>
          </a:solidFill>
          <a:latin typeface="Garamond"/>
          <a:ea typeface="+mj-ea"/>
          <a:cs typeface="Garamond"/>
        </a:defRPr>
      </a:lvl1pPr>
    </p:titleStyle>
    <p:bodyStyle>
      <a:lvl1pPr marL="0" indent="0" algn="l" defTabSz="457200" rtl="0" eaLnBrk="1" latinLnBrk="0" hangingPunct="1">
        <a:spcBef>
          <a:spcPct val="20000"/>
        </a:spcBef>
        <a:buFont typeface="Arial"/>
        <a:buNone/>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eg"/></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jpeg"/></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4.jpeg"/></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1.jpeg"/></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3.jpeg"/></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7.jpeg"/></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0.jpeg"/></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p:txBody>
          <a:bodyPr/>
          <a:lstStyle/>
          <a:p>
            <a:pPr eaLnBrk="1" hangingPunct="1"/>
            <a:r>
              <a:rPr lang="en-US" sz="4400" dirty="0">
                <a:latin typeface="Garamond" charset="0"/>
              </a:rPr>
              <a:t>Origins of </a:t>
            </a:r>
            <a:r>
              <a:rPr lang="en-US" sz="4400" smtClean="0">
                <a:latin typeface="Garamond" charset="0"/>
              </a:rPr>
              <a:t>European Art</a:t>
            </a:r>
            <a:endParaRPr lang="en-US" sz="4400" dirty="0">
              <a:latin typeface="Garamond" charset="0"/>
            </a:endParaRPr>
          </a:p>
        </p:txBody>
      </p:sp>
      <p:sp>
        <p:nvSpPr>
          <p:cNvPr id="48131" name="Rectangle 3"/>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en-US" smtClean="0">
              <a:ea typeface="+mn-ea"/>
            </a:endParaRPr>
          </a:p>
        </p:txBody>
      </p:sp>
    </p:spTree>
    <p:extLst>
      <p:ext uri="{BB962C8B-B14F-4D97-AF65-F5344CB8AC3E}">
        <p14:creationId xmlns:p14="http://schemas.microsoft.com/office/powerpoint/2010/main" val="31861045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a:latin typeface="Garamond" charset="0"/>
              </a:rPr>
              <a:t>Breakup of Roman Empire</a:t>
            </a:r>
            <a:endParaRPr lang="en-US" sz="1800">
              <a:latin typeface="Garamond" charset="0"/>
            </a:endParaRPr>
          </a:p>
        </p:txBody>
      </p:sp>
      <p:pic>
        <p:nvPicPr>
          <p:cNvPr id="45058" name="Picture 3" descr="endancient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 y="1371600"/>
            <a:ext cx="8915400" cy="5486400"/>
          </a:xfrm>
          <a:noFill/>
        </p:spPr>
      </p:pic>
    </p:spTree>
    <p:extLst>
      <p:ext uri="{BB962C8B-B14F-4D97-AF65-F5344CB8AC3E}">
        <p14:creationId xmlns:p14="http://schemas.microsoft.com/office/powerpoint/2010/main" val="9594540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normAutofit/>
          </a:bodyPr>
          <a:lstStyle/>
          <a:p>
            <a:pPr eaLnBrk="1" hangingPunct="1"/>
            <a:r>
              <a:rPr lang="en-US">
                <a:latin typeface="Garamond" charset="0"/>
              </a:rPr>
              <a:t>B.  Major Points of Disagreement (top ten)</a:t>
            </a:r>
            <a:endParaRPr lang="en-US" sz="1800">
              <a:latin typeface="Garamond" charset="0"/>
            </a:endParaRPr>
          </a:p>
        </p:txBody>
      </p:sp>
      <p:sp>
        <p:nvSpPr>
          <p:cNvPr id="47106" name="Rectangle 3"/>
          <p:cNvSpPr>
            <a:spLocks noGrp="1" noChangeArrowheads="1"/>
          </p:cNvSpPr>
          <p:nvPr>
            <p:ph type="body" idx="1"/>
          </p:nvPr>
        </p:nvSpPr>
        <p:spPr>
          <a:xfrm>
            <a:off x="457200" y="1219200"/>
            <a:ext cx="8229600" cy="4906963"/>
          </a:xfrm>
        </p:spPr>
        <p:txBody>
          <a:bodyPr/>
          <a:lstStyle/>
          <a:p>
            <a:pPr marL="0" indent="0" eaLnBrk="1" hangingPunct="1">
              <a:lnSpc>
                <a:spcPct val="125000"/>
              </a:lnSpc>
            </a:pPr>
            <a:r>
              <a:rPr lang="en-US" sz="2200">
                <a:latin typeface="Times New Roman" charset="0"/>
              </a:rPr>
              <a:t> 1.  Language of Liturgy</a:t>
            </a:r>
          </a:p>
          <a:p>
            <a:pPr marL="0" indent="0" eaLnBrk="1" hangingPunct="1">
              <a:lnSpc>
                <a:spcPct val="125000"/>
              </a:lnSpc>
            </a:pPr>
            <a:r>
              <a:rPr lang="en-US" sz="2200">
                <a:latin typeface="Times New Roman" charset="0"/>
              </a:rPr>
              <a:t> 2.  Ritual</a:t>
            </a:r>
          </a:p>
          <a:p>
            <a:pPr marL="0" indent="0" eaLnBrk="1" hangingPunct="1">
              <a:lnSpc>
                <a:spcPct val="125000"/>
              </a:lnSpc>
            </a:pPr>
            <a:r>
              <a:rPr lang="en-US" sz="2200">
                <a:latin typeface="Times New Roman" charset="0"/>
              </a:rPr>
              <a:t> 3.  Two Swords Theory vs. Harmony of Church and State</a:t>
            </a:r>
          </a:p>
          <a:p>
            <a:pPr marL="0" indent="0" eaLnBrk="1" hangingPunct="1">
              <a:lnSpc>
                <a:spcPct val="125000"/>
              </a:lnSpc>
            </a:pPr>
            <a:r>
              <a:rPr lang="en-US" sz="2200">
                <a:latin typeface="Times New Roman" charset="0"/>
              </a:rPr>
              <a:t> 4.  Clerical Celibacy vs. Married Priests</a:t>
            </a:r>
          </a:p>
          <a:p>
            <a:pPr marL="0" indent="0" eaLnBrk="1" hangingPunct="1">
              <a:lnSpc>
                <a:spcPct val="125000"/>
              </a:lnSpc>
            </a:pPr>
            <a:r>
              <a:rPr lang="en-US" sz="2200">
                <a:latin typeface="Times New Roman" charset="0"/>
              </a:rPr>
              <a:t> 5.  Unleavened Bread vs. Leavened Bread</a:t>
            </a:r>
          </a:p>
          <a:p>
            <a:pPr marL="0" indent="0" eaLnBrk="1" hangingPunct="1">
              <a:lnSpc>
                <a:spcPct val="125000"/>
              </a:lnSpc>
            </a:pPr>
            <a:r>
              <a:rPr lang="en-US" sz="2200">
                <a:latin typeface="Times New Roman" charset="0"/>
              </a:rPr>
              <a:t> 6.  Statues vs. Icons</a:t>
            </a:r>
          </a:p>
          <a:p>
            <a:pPr marL="0" indent="0" eaLnBrk="1" hangingPunct="1">
              <a:lnSpc>
                <a:spcPct val="125000"/>
              </a:lnSpc>
            </a:pPr>
            <a:r>
              <a:rPr lang="en-US" sz="2200">
                <a:latin typeface="Times New Roman" charset="0"/>
              </a:rPr>
              <a:t> 7.  Role of Pope (i.e., bishop of Rome)</a:t>
            </a:r>
          </a:p>
          <a:p>
            <a:pPr marL="0" indent="0" eaLnBrk="1" hangingPunct="1">
              <a:lnSpc>
                <a:spcPct val="125000"/>
              </a:lnSpc>
            </a:pPr>
            <a:r>
              <a:rPr lang="en-US" sz="2200">
                <a:latin typeface="Times New Roman" charset="0"/>
              </a:rPr>
              <a:t> 8.  Filioque Clause</a:t>
            </a:r>
          </a:p>
          <a:p>
            <a:pPr marL="0" indent="0" eaLnBrk="1" hangingPunct="1">
              <a:lnSpc>
                <a:spcPct val="125000"/>
              </a:lnSpc>
            </a:pPr>
            <a:r>
              <a:rPr lang="en-US" sz="2200">
                <a:latin typeface="Times New Roman" charset="0"/>
              </a:rPr>
              <a:t> 9.  Calendar</a:t>
            </a:r>
          </a:p>
          <a:p>
            <a:pPr marL="0" indent="0" eaLnBrk="1" hangingPunct="1">
              <a:lnSpc>
                <a:spcPct val="125000"/>
              </a:lnSpc>
            </a:pPr>
            <a:r>
              <a:rPr lang="en-US" sz="2200">
                <a:latin typeface="Times New Roman" charset="0"/>
              </a:rPr>
              <a:t> 10. Relationship of Reason to Faith</a:t>
            </a:r>
          </a:p>
          <a:p>
            <a:pPr marL="0" indent="0" eaLnBrk="1" hangingPunct="1">
              <a:lnSpc>
                <a:spcPct val="90000"/>
              </a:lnSpc>
              <a:buFont typeface="Arial" charset="0"/>
              <a:buChar char="•"/>
            </a:pPr>
            <a:endParaRPr lang="en-US" sz="2200">
              <a:latin typeface="Times New Roman" charset="0"/>
            </a:endParaRPr>
          </a:p>
        </p:txBody>
      </p:sp>
    </p:spTree>
    <p:extLst>
      <p:ext uri="{BB962C8B-B14F-4D97-AF65-F5344CB8AC3E}">
        <p14:creationId xmlns:p14="http://schemas.microsoft.com/office/powerpoint/2010/main" val="3698485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a:bodyPr>
          <a:lstStyle/>
          <a:p>
            <a:pPr eaLnBrk="1" hangingPunct="1"/>
            <a:r>
              <a:rPr lang="en-US">
                <a:latin typeface="Garamond" charset="0"/>
              </a:rPr>
              <a:t>Byzantine Empire under Justinian (527–565) </a:t>
            </a:r>
          </a:p>
        </p:txBody>
      </p:sp>
      <p:pic>
        <p:nvPicPr>
          <p:cNvPr id="26626" name="Picture 3" descr="byzantium000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219200"/>
            <a:ext cx="8153400" cy="5410200"/>
          </a:xfrm>
          <a:noFill/>
        </p:spPr>
      </p:pic>
    </p:spTree>
    <p:extLst>
      <p:ext uri="{BB962C8B-B14F-4D97-AF65-F5344CB8AC3E}">
        <p14:creationId xmlns:p14="http://schemas.microsoft.com/office/powerpoint/2010/main" val="14188272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pPr algn="l" eaLnBrk="1" hangingPunct="1"/>
            <a:r>
              <a:rPr lang="en-US" dirty="0" smtClean="0">
                <a:latin typeface="Garamond" charset="0"/>
              </a:rPr>
              <a:t>Byzantine Iconoclasm</a:t>
            </a:r>
            <a:endParaRPr lang="en-US" dirty="0">
              <a:latin typeface="Garamond" charset="0"/>
            </a:endParaRPr>
          </a:p>
        </p:txBody>
      </p:sp>
      <p:sp>
        <p:nvSpPr>
          <p:cNvPr id="49154" name="Rectangle 3"/>
          <p:cNvSpPr>
            <a:spLocks noGrp="1" noChangeArrowheads="1"/>
          </p:cNvSpPr>
          <p:nvPr>
            <p:ph type="body" sz="half" idx="1"/>
          </p:nvPr>
        </p:nvSpPr>
        <p:spPr/>
        <p:txBody>
          <a:bodyPr/>
          <a:lstStyle/>
          <a:p>
            <a:pPr marL="0" indent="0" eaLnBrk="1" hangingPunct="1"/>
            <a:r>
              <a:rPr lang="en-US" dirty="0" err="1" smtClean="0">
                <a:latin typeface="Times New Roman" charset="0"/>
              </a:rPr>
              <a:t>Chludov</a:t>
            </a:r>
            <a:r>
              <a:rPr lang="en-US" dirty="0" smtClean="0">
                <a:latin typeface="Times New Roman" charset="0"/>
              </a:rPr>
              <a:t> </a:t>
            </a:r>
            <a:r>
              <a:rPr lang="en-US" dirty="0" err="1" smtClean="0">
                <a:latin typeface="Times New Roman" charset="0"/>
              </a:rPr>
              <a:t>Psater</a:t>
            </a:r>
            <a:r>
              <a:rPr lang="en-US" dirty="0" smtClean="0">
                <a:latin typeface="Times New Roman" charset="0"/>
              </a:rPr>
              <a:t> (9</a:t>
            </a:r>
            <a:r>
              <a:rPr lang="en-US" baseline="30000" dirty="0" smtClean="0">
                <a:latin typeface="Times New Roman" charset="0"/>
              </a:rPr>
              <a:t>th</a:t>
            </a:r>
            <a:r>
              <a:rPr lang="en-US" dirty="0" smtClean="0">
                <a:latin typeface="Times New Roman" charset="0"/>
              </a:rPr>
              <a:t> century)</a:t>
            </a:r>
          </a:p>
          <a:p>
            <a:pPr marL="0" indent="0" eaLnBrk="1" hangingPunct="1"/>
            <a:endParaRPr lang="en-US" sz="2000" dirty="0" smtClean="0">
              <a:latin typeface="Times New Roman" charset="0"/>
            </a:endParaRPr>
          </a:p>
          <a:p>
            <a:pPr marL="0" indent="0" eaLnBrk="1" hangingPunct="1"/>
            <a:endParaRPr lang="en-US" sz="2000" dirty="0">
              <a:latin typeface="Times New Roman" charset="0"/>
            </a:endParaRPr>
          </a:p>
          <a:p>
            <a:pPr marL="0" indent="0" eaLnBrk="1" hangingPunct="1"/>
            <a:endParaRPr lang="en-US" sz="2000" dirty="0">
              <a:latin typeface="Times New Roman" charset="0"/>
            </a:endParaRPr>
          </a:p>
        </p:txBody>
      </p:sp>
      <p:pic>
        <p:nvPicPr>
          <p:cNvPr id="49155" name="Picture 4" descr="icon-Clasm_Chludov"/>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152400"/>
            <a:ext cx="4419600" cy="6400800"/>
          </a:xfrm>
          <a:noFill/>
        </p:spPr>
      </p:pic>
    </p:spTree>
    <p:extLst>
      <p:ext uri="{BB962C8B-B14F-4D97-AF65-F5344CB8AC3E}">
        <p14:creationId xmlns:p14="http://schemas.microsoft.com/office/powerpoint/2010/main" val="42551758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Times New Roman" charset="0"/>
              </a:rPr>
              <a:t>Iconoclast Controversy (8</a:t>
            </a:r>
            <a:r>
              <a:rPr lang="en-US" baseline="30000" dirty="0" smtClean="0">
                <a:latin typeface="Times New Roman" charset="0"/>
              </a:rPr>
              <a:t>th</a:t>
            </a:r>
            <a:r>
              <a:rPr lang="en-US" dirty="0" smtClean="0">
                <a:latin typeface="Times New Roman" charset="0"/>
              </a:rPr>
              <a:t> and 9</a:t>
            </a:r>
            <a:r>
              <a:rPr lang="en-US" baseline="30000" dirty="0" smtClean="0">
                <a:latin typeface="Times New Roman" charset="0"/>
              </a:rPr>
              <a:t>th</a:t>
            </a:r>
            <a:r>
              <a:rPr lang="en-US" dirty="0" smtClean="0">
                <a:latin typeface="Times New Roman" charset="0"/>
              </a:rPr>
              <a:t> centuries)</a:t>
            </a:r>
            <a:endParaRPr lang="en-US" dirty="0"/>
          </a:p>
        </p:txBody>
      </p:sp>
      <p:sp>
        <p:nvSpPr>
          <p:cNvPr id="6" name="Content Placeholder 5"/>
          <p:cNvSpPr>
            <a:spLocks noGrp="1"/>
          </p:cNvSpPr>
          <p:nvPr>
            <p:ph idx="1"/>
          </p:nvPr>
        </p:nvSpPr>
        <p:spPr>
          <a:xfrm>
            <a:off x="457200" y="1600200"/>
            <a:ext cx="8686800" cy="4525963"/>
          </a:xfrm>
        </p:spPr>
        <p:txBody>
          <a:bodyPr/>
          <a:lstStyle/>
          <a:p>
            <a:r>
              <a:rPr lang="en-US" dirty="0" smtClean="0"/>
              <a:t>−“First Iconoclasm” (</a:t>
            </a:r>
            <a:r>
              <a:rPr lang="en-US" sz="2400" dirty="0" smtClean="0">
                <a:latin typeface="Times New Roman"/>
                <a:cs typeface="Times New Roman"/>
              </a:rPr>
              <a:t>from 726 to 787)</a:t>
            </a:r>
          </a:p>
          <a:p>
            <a:pPr lvl="1">
              <a:buNone/>
            </a:pPr>
            <a:r>
              <a:rPr lang="en-US" sz="2400" dirty="0" smtClean="0">
                <a:latin typeface="Times New Roman"/>
                <a:cs typeface="Times New Roman"/>
              </a:rPr>
              <a:t>−Emperor Leo III (</a:t>
            </a:r>
            <a:r>
              <a:rPr lang="en-US" sz="2400" dirty="0" err="1" smtClean="0">
                <a:latin typeface="Times New Roman"/>
                <a:cs typeface="Times New Roman"/>
              </a:rPr>
              <a:t>r</a:t>
            </a:r>
            <a:r>
              <a:rPr lang="en-US" sz="2400" dirty="0" smtClean="0">
                <a:latin typeface="Times New Roman"/>
                <a:cs typeface="Times New Roman"/>
              </a:rPr>
              <a:t>. 717−741) issued edicts against the veneration of images (726−729)</a:t>
            </a:r>
          </a:p>
          <a:p>
            <a:pPr lvl="1">
              <a:buNone/>
            </a:pPr>
            <a:r>
              <a:rPr lang="en-US" sz="2400" dirty="0" smtClean="0">
                <a:latin typeface="Times New Roman"/>
                <a:cs typeface="Times New Roman"/>
              </a:rPr>
              <a:t>−Pope Gregory II (</a:t>
            </a:r>
            <a:r>
              <a:rPr lang="en-US" sz="2400" dirty="0" err="1" smtClean="0">
                <a:latin typeface="Times New Roman"/>
                <a:cs typeface="Times New Roman"/>
              </a:rPr>
              <a:t>r</a:t>
            </a:r>
            <a:r>
              <a:rPr lang="en-US" sz="2400" dirty="0" smtClean="0">
                <a:latin typeface="Times New Roman"/>
                <a:cs typeface="Times New Roman"/>
              </a:rPr>
              <a:t>. 715−731) excommunicated and anathematized the iconoclasts (730, 732)</a:t>
            </a:r>
          </a:p>
          <a:p>
            <a:pPr lvl="1">
              <a:buNone/>
            </a:pPr>
            <a:r>
              <a:rPr lang="en-US" sz="2400" dirty="0" smtClean="0">
                <a:latin typeface="Times New Roman"/>
                <a:cs typeface="Times New Roman"/>
              </a:rPr>
              <a:t>−Leo transferred Southern Italy and Illyricum to the patriarchate of Constantinople</a:t>
            </a:r>
          </a:p>
          <a:p>
            <a:pPr lvl="1">
              <a:buNone/>
            </a:pPr>
            <a:r>
              <a:rPr lang="en-US" sz="2400" dirty="0" smtClean="0">
                <a:latin typeface="Times New Roman"/>
                <a:cs typeface="Times New Roman"/>
              </a:rPr>
              <a:t>−Exarchate of Ravenna detached itself from Byzantine Empire</a:t>
            </a:r>
          </a:p>
          <a:p>
            <a:pPr marL="0" lvl="1" indent="0">
              <a:buNone/>
            </a:pPr>
            <a:r>
              <a:rPr lang="en-US" sz="2400" dirty="0" smtClean="0">
                <a:latin typeface="Times New Roman"/>
                <a:cs typeface="Times New Roman"/>
              </a:rPr>
              <a:t>	</a:t>
            </a:r>
            <a:r>
              <a:rPr lang="en-US" sz="2400" dirty="0" smtClean="0"/>
              <a:t>−</a:t>
            </a:r>
            <a:r>
              <a:rPr lang="en-US" sz="2400" dirty="0" smtClean="0">
                <a:latin typeface="Times New Roman"/>
                <a:cs typeface="Times New Roman"/>
              </a:rPr>
              <a:t>Iconoclast synod (Council of </a:t>
            </a:r>
            <a:r>
              <a:rPr lang="en-US" sz="2400" dirty="0" err="1" smtClean="0">
                <a:latin typeface="Times New Roman"/>
                <a:cs typeface="Times New Roman"/>
              </a:rPr>
              <a:t>Hieria</a:t>
            </a:r>
            <a:r>
              <a:rPr lang="en-US" sz="2400" dirty="0" smtClean="0">
                <a:latin typeface="Times New Roman"/>
                <a:cs typeface="Times New Roman"/>
              </a:rPr>
              <a:t>) of 754</a:t>
            </a:r>
            <a:endParaRPr lang="en-US" sz="2400" dirty="0">
              <a:latin typeface="Times New Roman"/>
              <a:cs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Council of </a:t>
            </a:r>
            <a:r>
              <a:rPr lang="en-US" dirty="0" err="1" smtClean="0">
                <a:latin typeface="Times New Roman"/>
                <a:cs typeface="Times New Roman"/>
              </a:rPr>
              <a:t>Hieria</a:t>
            </a:r>
            <a:r>
              <a:rPr lang="en-US" dirty="0" smtClean="0">
                <a:latin typeface="Times New Roman"/>
                <a:cs typeface="Times New Roman"/>
              </a:rPr>
              <a:t> (754)</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−called by Emperor Constantine V (</a:t>
            </a:r>
            <a:r>
              <a:rPr lang="en-US" dirty="0" err="1" smtClean="0"/>
              <a:t>r</a:t>
            </a:r>
            <a:r>
              <a:rPr lang="en-US" dirty="0" smtClean="0"/>
              <a:t>. 741−775)</a:t>
            </a:r>
          </a:p>
          <a:p>
            <a:endParaRPr lang="en-US" dirty="0" smtClean="0"/>
          </a:p>
          <a:p>
            <a:r>
              <a:rPr lang="en-US" dirty="0" smtClean="0"/>
              <a:t>The Council declared:</a:t>
            </a:r>
          </a:p>
          <a:p>
            <a:r>
              <a:rPr lang="en-US" dirty="0" smtClean="0"/>
              <a:t>“the unlawful art of painting living creatures blasphemed the fundamental doctrine of our salvation − namely, the Incarnation of Christ, and contradicted the six holy synods…. If anyone shall endeavor to represent the forms of the Saints in lifeless pictures with material colors which are of no value (for this notion is vain and</a:t>
            </a:r>
          </a:p>
          <a:p>
            <a:r>
              <a:rPr lang="en-US" dirty="0" smtClean="0"/>
              <a:t>introduced by the devil), and does not rather represent their virtues as living images in himself, etc.… Let him be anathema.”</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chemeClr val="tx2"/>
                </a:solidFill>
                <a:effectLst/>
                <a:uLnTx/>
                <a:uFillTx/>
                <a:latin typeface="Garamond" pitchFamily="-100" charset="0"/>
                <a:ea typeface="ＭＳ Ｐゴシック" pitchFamily="-100" charset="-128"/>
                <a:cs typeface="ＭＳ Ｐゴシック" pitchFamily="-100" charset="-128"/>
              </a:rPr>
              <a:t>Expansion of Islam to 750</a:t>
            </a:r>
            <a:endParaRPr kumimoji="0" lang="en-US" sz="3200" b="0" i="0" u="none" strike="noStrike" kern="0" cap="none" spc="0" normalizeH="0" baseline="0" noProof="0">
              <a:ln>
                <a:noFill/>
              </a:ln>
              <a:solidFill>
                <a:schemeClr val="tx2"/>
              </a:solidFill>
              <a:effectLst/>
              <a:uLnTx/>
              <a:uFillTx/>
              <a:latin typeface="Garamond" pitchFamily="-100" charset="0"/>
              <a:ea typeface="ＭＳ Ｐゴシック" pitchFamily="-100" charset="-128"/>
              <a:cs typeface="ＭＳ Ｐゴシック" pitchFamily="-100" charset="-128"/>
            </a:endParaRPr>
          </a:p>
        </p:txBody>
      </p:sp>
      <p:pic>
        <p:nvPicPr>
          <p:cNvPr id="5" name="Picture 4" descr="islam-dominance0001"/>
          <p:cNvPicPr>
            <a:picLocks noChangeAspect="1" noChangeArrowheads="1"/>
          </p:cNvPicPr>
          <p:nvPr/>
        </p:nvPicPr>
        <p:blipFill>
          <a:blip r:embed="rId2"/>
          <a:srcRect/>
          <a:stretch>
            <a:fillRect/>
          </a:stretch>
        </p:blipFill>
        <p:spPr bwMode="auto">
          <a:xfrm>
            <a:off x="228600" y="1219200"/>
            <a:ext cx="8763000" cy="5638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restoration of icon use and veneration</a:t>
            </a:r>
            <a:endParaRPr lang="en-US" dirty="0"/>
          </a:p>
        </p:txBody>
      </p:sp>
      <p:sp>
        <p:nvSpPr>
          <p:cNvPr id="3" name="Content Placeholder 2"/>
          <p:cNvSpPr>
            <a:spLocks noGrp="1"/>
          </p:cNvSpPr>
          <p:nvPr>
            <p:ph idx="1"/>
          </p:nvPr>
        </p:nvSpPr>
        <p:spPr/>
        <p:txBody>
          <a:bodyPr/>
          <a:lstStyle/>
          <a:p>
            <a:r>
              <a:rPr lang="en-US" dirty="0" smtClean="0"/>
              <a:t>−Irene of Athens</a:t>
            </a:r>
          </a:p>
          <a:p>
            <a:r>
              <a:rPr lang="en-US" dirty="0" smtClean="0"/>
              <a:t>	−regent 780−797</a:t>
            </a:r>
          </a:p>
          <a:p>
            <a:r>
              <a:rPr lang="en-US" dirty="0" smtClean="0"/>
              <a:t>	−summoned two councils to resolve the issue</a:t>
            </a:r>
          </a:p>
          <a:p>
            <a:endParaRPr lang="en-US" dirty="0" smtClean="0"/>
          </a:p>
          <a:p>
            <a:r>
              <a:rPr lang="en-US" dirty="0" smtClean="0"/>
              <a:t>786: Council of Constantinople − disrupted</a:t>
            </a:r>
          </a:p>
          <a:p>
            <a:r>
              <a:rPr lang="en-US" dirty="0" smtClean="0"/>
              <a:t>787: Second Council of Nicaea (Seventh Ecumenical Council)</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Council of Nicaea (787)</a:t>
            </a:r>
            <a:endParaRPr lang="en-US" dirty="0"/>
          </a:p>
        </p:txBody>
      </p:sp>
      <p:sp>
        <p:nvSpPr>
          <p:cNvPr id="3" name="Content Placeholder 2"/>
          <p:cNvSpPr>
            <a:spLocks noGrp="1"/>
          </p:cNvSpPr>
          <p:nvPr>
            <p:ph idx="1"/>
          </p:nvPr>
        </p:nvSpPr>
        <p:spPr>
          <a:xfrm>
            <a:off x="457200" y="1600200"/>
            <a:ext cx="8686800" cy="4525963"/>
          </a:xfrm>
        </p:spPr>
        <p:txBody>
          <a:bodyPr>
            <a:normAutofit fontScale="92500"/>
          </a:bodyPr>
          <a:lstStyle/>
          <a:p>
            <a:r>
              <a:rPr lang="en-US" dirty="0" smtClean="0"/>
              <a:t>“As the sacred and life-giving cross is everywhere set up as a symbol, so also should the images of Jesus Christ, the Virgin Mary, the holy angels, as well as those of the saints and other pious and holy men be embodied in the manufacture of sacred vessels, tapestries, vestments, etc., and exhibited on the walls of churches, in the homes, and in all conspicuous places, by the roadside and everywhere, to be revered by all who might see them. For the more they are contemplated, the more they move to fervent memory of their prototypes. Therefore, it is proper to accord to them a fervent and</a:t>
            </a:r>
          </a:p>
          <a:p>
            <a:r>
              <a:rPr lang="en-US" dirty="0" smtClean="0"/>
              <a:t>reverent adoration, not, however, the veritable worship which, according to our faith, belongs to the Divine Being alone — for the honor accorded to the image passes over to its prototype, and whoever venerate the image venerate in it the reality of what is there represented.”</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Times New Roman" charset="0"/>
              </a:rPr>
              <a:t>Iconoclast Controversy (8</a:t>
            </a:r>
            <a:r>
              <a:rPr lang="en-US" baseline="30000" dirty="0" smtClean="0">
                <a:latin typeface="Times New Roman" charset="0"/>
              </a:rPr>
              <a:t>th</a:t>
            </a:r>
            <a:r>
              <a:rPr lang="en-US" dirty="0" smtClean="0">
                <a:latin typeface="Times New Roman" charset="0"/>
              </a:rPr>
              <a:t> and 9</a:t>
            </a:r>
            <a:r>
              <a:rPr lang="en-US" baseline="30000" dirty="0" smtClean="0">
                <a:latin typeface="Times New Roman" charset="0"/>
              </a:rPr>
              <a:t>th</a:t>
            </a:r>
            <a:r>
              <a:rPr lang="en-US" dirty="0" smtClean="0">
                <a:latin typeface="Times New Roman" charset="0"/>
              </a:rPr>
              <a:t> centuries)</a:t>
            </a:r>
            <a:endParaRPr lang="en-US" dirty="0"/>
          </a:p>
        </p:txBody>
      </p:sp>
      <p:sp>
        <p:nvSpPr>
          <p:cNvPr id="6" name="Content Placeholder 5"/>
          <p:cNvSpPr>
            <a:spLocks noGrp="1"/>
          </p:cNvSpPr>
          <p:nvPr>
            <p:ph idx="1"/>
          </p:nvPr>
        </p:nvSpPr>
        <p:spPr>
          <a:xfrm>
            <a:off x="457200" y="1600200"/>
            <a:ext cx="8686800" cy="5257800"/>
          </a:xfrm>
        </p:spPr>
        <p:txBody>
          <a:bodyPr/>
          <a:lstStyle/>
          <a:p>
            <a:r>
              <a:rPr lang="en-US" sz="2400" dirty="0" smtClean="0"/>
              <a:t>−</a:t>
            </a:r>
            <a:r>
              <a:rPr lang="en-US" sz="2400" dirty="0" smtClean="0">
                <a:latin typeface="Times New Roman"/>
                <a:cs typeface="Times New Roman"/>
              </a:rPr>
              <a:t>“Second Iconoclasm” (from 814 </a:t>
            </a:r>
            <a:r>
              <a:rPr lang="en-US" dirty="0" smtClean="0"/>
              <a:t>to</a:t>
            </a:r>
            <a:r>
              <a:rPr lang="en-US" sz="2400" dirty="0" smtClean="0">
                <a:latin typeface="Times New Roman"/>
                <a:cs typeface="Times New Roman"/>
              </a:rPr>
              <a:t> 842)</a:t>
            </a:r>
          </a:p>
          <a:p>
            <a:r>
              <a:rPr lang="en-US" dirty="0" smtClean="0"/>
              <a:t>	−Emperor Leo V (</a:t>
            </a:r>
            <a:r>
              <a:rPr lang="en-US" dirty="0" err="1" smtClean="0"/>
              <a:t>r</a:t>
            </a:r>
            <a:r>
              <a:rPr lang="en-US" dirty="0" smtClean="0"/>
              <a:t>. 813−825):</a:t>
            </a:r>
            <a:endParaRPr lang="en-US" sz="2400" dirty="0" smtClean="0">
              <a:latin typeface="Times New Roman"/>
              <a:cs typeface="Times New Roman"/>
            </a:endParaRPr>
          </a:p>
          <a:p>
            <a:r>
              <a:rPr lang="en-US" dirty="0" smtClean="0"/>
              <a:t>“all the emperors, who took up images and venerated them, met their death either in revolt or in war; but those who did not venerate images all died a natural death, remained in power until they died, and were then laid to rest with all honors in the imperial mausoleum</a:t>
            </a:r>
          </a:p>
          <a:p>
            <a:r>
              <a:rPr lang="en-US" dirty="0" smtClean="0"/>
              <a:t>in the Church of the Holy Apostles.”</a:t>
            </a:r>
          </a:p>
          <a:p>
            <a:endParaRPr lang="en-US" sz="2400" dirty="0" smtClean="0">
              <a:latin typeface="Times New Roman"/>
              <a:cs typeface="Times New Roman"/>
            </a:endParaRPr>
          </a:p>
          <a:p>
            <a:r>
              <a:rPr lang="en-US" dirty="0" smtClean="0"/>
              <a:t>−opposed by Patriarch </a:t>
            </a:r>
            <a:r>
              <a:rPr lang="en-US" dirty="0" err="1" smtClean="0"/>
              <a:t>Nikephoros</a:t>
            </a:r>
            <a:r>
              <a:rPr lang="en-US" dirty="0" smtClean="0"/>
              <a:t> I (</a:t>
            </a:r>
            <a:r>
              <a:rPr lang="en-US" dirty="0" err="1" smtClean="0"/>
              <a:t>r</a:t>
            </a:r>
            <a:r>
              <a:rPr lang="en-US" dirty="0" smtClean="0"/>
              <a:t>. 806−815)</a:t>
            </a:r>
          </a:p>
          <a:p>
            <a:r>
              <a:rPr lang="en-US" sz="2400" dirty="0" smtClean="0">
                <a:latin typeface="Times New Roman"/>
                <a:cs typeface="Times New Roman"/>
              </a:rPr>
              <a:t>	−deposed</a:t>
            </a:r>
          </a:p>
          <a:p>
            <a:r>
              <a:rPr lang="en-US" sz="2400" dirty="0" smtClean="0">
                <a:latin typeface="Times New Roman"/>
                <a:cs typeface="Times New Roman"/>
              </a:rPr>
              <a:t>−Council o</a:t>
            </a:r>
            <a:r>
              <a:rPr lang="en-US" dirty="0" smtClean="0"/>
              <a:t>f Constantinople (815) − banned icons</a:t>
            </a:r>
            <a:endParaRPr lang="en-US" sz="2400" dirty="0">
              <a:latin typeface="Times New Roman"/>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a:latin typeface="Garamond" charset="0"/>
            </a:endParaRPr>
          </a:p>
        </p:txBody>
      </p:sp>
      <p:pic>
        <p:nvPicPr>
          <p:cNvPr id="30722" name="Content Placeholder 3" descr="constantinople.jpg"/>
          <p:cNvPicPr>
            <a:picLocks noGrp="1" noChangeAspect="1"/>
          </p:cNvPicPr>
          <p:nvPr>
            <p:ph idx="1"/>
          </p:nvPr>
        </p:nvPicPr>
        <p:blipFill>
          <a:blip r:embed="rId2">
            <a:extLst>
              <a:ext uri="{28A0092B-C50C-407E-A947-70E740481C1C}">
                <a14:useLocalDpi xmlns:a14="http://schemas.microsoft.com/office/drawing/2010/main" val="0"/>
              </a:ext>
            </a:extLst>
          </a:blip>
          <a:srcRect l="-67728" r="-67728"/>
          <a:stretch>
            <a:fillRect/>
          </a:stretch>
        </p:blipFill>
        <p:spPr>
          <a:xfrm>
            <a:off x="-2438400" y="152400"/>
            <a:ext cx="13716000" cy="6705600"/>
          </a:xfrm>
        </p:spPr>
      </p:pic>
    </p:spTree>
    <p:extLst>
      <p:ext uri="{BB962C8B-B14F-4D97-AF65-F5344CB8AC3E}">
        <p14:creationId xmlns:p14="http://schemas.microsoft.com/office/powerpoint/2010/main" val="1693125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Times New Roman" charset="0"/>
              </a:rPr>
              <a:t>Iconoclast Controversy (8</a:t>
            </a:r>
            <a:r>
              <a:rPr lang="en-US" baseline="30000" dirty="0" smtClean="0">
                <a:latin typeface="Times New Roman" charset="0"/>
              </a:rPr>
              <a:t>th</a:t>
            </a:r>
            <a:r>
              <a:rPr lang="en-US" dirty="0" smtClean="0">
                <a:latin typeface="Times New Roman" charset="0"/>
              </a:rPr>
              <a:t> and 9</a:t>
            </a:r>
            <a:r>
              <a:rPr lang="en-US" baseline="30000" dirty="0" smtClean="0">
                <a:latin typeface="Times New Roman" charset="0"/>
              </a:rPr>
              <a:t>th</a:t>
            </a:r>
            <a:r>
              <a:rPr lang="en-US" dirty="0" smtClean="0">
                <a:latin typeface="Times New Roman" charset="0"/>
              </a:rPr>
              <a:t> centuries)</a:t>
            </a:r>
            <a:endParaRPr lang="en-US" dirty="0"/>
          </a:p>
        </p:txBody>
      </p:sp>
      <p:sp>
        <p:nvSpPr>
          <p:cNvPr id="6" name="Content Placeholder 5"/>
          <p:cNvSpPr>
            <a:spLocks noGrp="1"/>
          </p:cNvSpPr>
          <p:nvPr>
            <p:ph idx="1"/>
          </p:nvPr>
        </p:nvSpPr>
        <p:spPr>
          <a:xfrm>
            <a:off x="457200" y="1600200"/>
            <a:ext cx="8686800" cy="4525963"/>
          </a:xfrm>
        </p:spPr>
        <p:txBody>
          <a:bodyPr/>
          <a:lstStyle/>
          <a:p>
            <a:endParaRPr lang="en-US" sz="2400" dirty="0" smtClean="0">
              <a:latin typeface="Times New Roman"/>
              <a:cs typeface="Times New Roman"/>
            </a:endParaRPr>
          </a:p>
          <a:p>
            <a:r>
              <a:rPr lang="en-US" dirty="0" smtClean="0"/>
              <a:t>853: Second restoration of icon veneration under Theodora, regent 		from 842 to 855</a:t>
            </a:r>
          </a:p>
          <a:p>
            <a:r>
              <a:rPr lang="en-US" sz="2400" dirty="0" smtClean="0">
                <a:latin typeface="Times New Roman"/>
                <a:cs typeface="Times New Roman"/>
              </a:rPr>
              <a:t>		−compromise reached</a:t>
            </a:r>
          </a:p>
          <a:p>
            <a:r>
              <a:rPr lang="en-US" dirty="0" smtClean="0"/>
              <a:t>			−no statuary</a:t>
            </a:r>
          </a:p>
          <a:p>
            <a:r>
              <a:rPr lang="en-US" sz="2400" dirty="0" smtClean="0">
                <a:latin typeface="Times New Roman"/>
                <a:cs typeface="Times New Roman"/>
              </a:rPr>
              <a:t>			−</a:t>
            </a:r>
            <a:r>
              <a:rPr lang="en-US" dirty="0" smtClean="0"/>
              <a:t>production of icons to be strictly regulated in order to 					emphasize spiritual rather then worldly aspects of 					</a:t>
            </a:r>
            <a:r>
              <a:rPr lang="en-US" dirty="0" err="1" smtClean="0"/>
              <a:t>person(s</a:t>
            </a:r>
            <a:r>
              <a:rPr lang="en-US" dirty="0" smtClean="0"/>
              <a:t>) being represented</a:t>
            </a:r>
            <a:endParaRPr lang="en-US" sz="2400" dirty="0">
              <a:latin typeface="Times New Roman"/>
              <a:cs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lstStyle/>
          <a:p>
            <a:r>
              <a:rPr lang="en-US" dirty="0" smtClean="0">
                <a:latin typeface="Times New Roman" charset="0"/>
              </a:rPr>
              <a:t> </a:t>
            </a:r>
            <a:endParaRPr lang="en-US" dirty="0"/>
          </a:p>
        </p:txBody>
      </p:sp>
      <p:sp>
        <p:nvSpPr>
          <p:cNvPr id="6" name="Content Placeholder 5"/>
          <p:cNvSpPr>
            <a:spLocks noGrp="1"/>
          </p:cNvSpPr>
          <p:nvPr>
            <p:ph idx="4294967295"/>
          </p:nvPr>
        </p:nvSpPr>
        <p:spPr>
          <a:xfrm>
            <a:off x="0" y="1600200"/>
            <a:ext cx="8229600" cy="4525963"/>
          </a:xfrm>
        </p:spPr>
        <p:txBody>
          <a:bodyPr/>
          <a:lstStyle/>
          <a:p>
            <a:endParaRPr lang="en-US" dirty="0" smtClean="0">
              <a:latin typeface="Times New Roman" charset="0"/>
            </a:endParaRPr>
          </a:p>
          <a:p>
            <a:endParaRPr lang="en-US" dirty="0" smtClean="0">
              <a:latin typeface="Times New Roman" charset="0"/>
            </a:endParaRPr>
          </a:p>
          <a:p>
            <a:pPr algn="ctr"/>
            <a:r>
              <a:rPr lang="en-US" sz="4000" dirty="0" smtClean="0">
                <a:latin typeface="Bradley Hand Bold"/>
                <a:cs typeface="Bradley Hand Bold"/>
              </a:rPr>
              <a:t>Characteristics of icons</a:t>
            </a:r>
            <a:endParaRPr lang="en-US" sz="4000" dirty="0">
              <a:latin typeface="Bradley Hand Bold"/>
              <a:cs typeface="Bradley Hand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274638"/>
            <a:ext cx="8229600" cy="1020762"/>
          </a:xfrm>
        </p:spPr>
        <p:txBody>
          <a:bodyPr>
            <a:normAutofit fontScale="90000"/>
          </a:bodyPr>
          <a:lstStyle/>
          <a:p>
            <a:r>
              <a:rPr lang="en-US">
                <a:latin typeface="Garamond" charset="0"/>
              </a:rPr>
              <a:t>Christ Pantocrator (1260s)</a:t>
            </a:r>
            <a:br>
              <a:rPr lang="en-US">
                <a:latin typeface="Garamond" charset="0"/>
              </a:rPr>
            </a:br>
            <a:r>
              <a:rPr lang="en-US">
                <a:latin typeface="Garamond" charset="0"/>
              </a:rPr>
              <a:t>Chelandari Monastery</a:t>
            </a:r>
          </a:p>
        </p:txBody>
      </p:sp>
      <p:pic>
        <p:nvPicPr>
          <p:cNvPr id="50178" name="Content Placeholder 3" descr="Icon of Christ Pantokrator.pdf"/>
          <p:cNvPicPr>
            <a:picLocks noGrp="1" noChangeAspect="1"/>
          </p:cNvPicPr>
          <p:nvPr>
            <p:ph idx="1"/>
          </p:nvPr>
        </p:nvPicPr>
        <p:blipFill>
          <a:blip r:embed="rId2">
            <a:extLst>
              <a:ext uri="{28A0092B-C50C-407E-A947-70E740481C1C}">
                <a14:useLocalDpi xmlns:a14="http://schemas.microsoft.com/office/drawing/2010/main" val="0"/>
              </a:ext>
            </a:extLst>
          </a:blip>
          <a:srcRect l="-67654" r="-67654"/>
          <a:stretch>
            <a:fillRect/>
          </a:stretch>
        </p:blipFill>
        <p:spPr>
          <a:xfrm>
            <a:off x="-1600200" y="609600"/>
            <a:ext cx="12420600" cy="6705600"/>
          </a:xfrm>
        </p:spPr>
      </p:pic>
    </p:spTree>
    <p:extLst>
      <p:ext uri="{BB962C8B-B14F-4D97-AF65-F5344CB8AC3E}">
        <p14:creationId xmlns:p14="http://schemas.microsoft.com/office/powerpoint/2010/main" val="33891993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5"/>
          <p:cNvSpPr>
            <a:spLocks noGrp="1" noChangeArrowheads="1"/>
          </p:cNvSpPr>
          <p:nvPr>
            <p:ph type="title"/>
          </p:nvPr>
        </p:nvSpPr>
        <p:spPr/>
        <p:txBody>
          <a:bodyPr/>
          <a:lstStyle/>
          <a:p>
            <a:pPr eaLnBrk="1" hangingPunct="1"/>
            <a:r>
              <a:rPr lang="en-US">
                <a:latin typeface="Garamond" charset="0"/>
              </a:rPr>
              <a:t>Theotokos (Byzantine 11</a:t>
            </a:r>
            <a:r>
              <a:rPr lang="en-US" baseline="30000">
                <a:latin typeface="Garamond" charset="0"/>
              </a:rPr>
              <a:t>th</a:t>
            </a:r>
            <a:r>
              <a:rPr lang="en-US">
                <a:latin typeface="Garamond" charset="0"/>
              </a:rPr>
              <a:t> century)</a:t>
            </a:r>
          </a:p>
        </p:txBody>
      </p:sp>
      <p:pic>
        <p:nvPicPr>
          <p:cNvPr id="51202" name="Picture 4" descr="icon-theotokos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524000"/>
            <a:ext cx="3581400" cy="5029200"/>
          </a:xfrm>
          <a:noFill/>
        </p:spPr>
      </p:pic>
    </p:spTree>
    <p:extLst>
      <p:ext uri="{BB962C8B-B14F-4D97-AF65-F5344CB8AC3E}">
        <p14:creationId xmlns:p14="http://schemas.microsoft.com/office/powerpoint/2010/main" val="34473425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Grp="1" noChangeArrowheads="1"/>
          </p:cNvSpPr>
          <p:nvPr>
            <p:ph type="title"/>
          </p:nvPr>
        </p:nvSpPr>
        <p:spPr/>
        <p:txBody>
          <a:bodyPr rtlCol="0">
            <a:normAutofit/>
          </a:bodyPr>
          <a:lstStyle/>
          <a:p>
            <a:pPr eaLnBrk="1" fontAlgn="auto" hangingPunct="1">
              <a:spcAft>
                <a:spcPts val="0"/>
              </a:spcAft>
              <a:defRPr/>
            </a:pPr>
            <a:r>
              <a:rPr lang="en-US" smtClean="0">
                <a:ea typeface="+mj-ea"/>
              </a:rPr>
              <a:t>Theotokos of Vladimir (12</a:t>
            </a:r>
            <a:r>
              <a:rPr lang="en-US" baseline="30000" smtClean="0">
                <a:ea typeface="+mj-ea"/>
              </a:rPr>
              <a:t>th</a:t>
            </a:r>
            <a:r>
              <a:rPr lang="en-US" smtClean="0">
                <a:ea typeface="+mj-ea"/>
              </a:rPr>
              <a:t> Century)</a:t>
            </a:r>
          </a:p>
        </p:txBody>
      </p:sp>
      <p:pic>
        <p:nvPicPr>
          <p:cNvPr id="52226" name="Picture 4" descr="icon0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371600"/>
            <a:ext cx="3505200" cy="5029200"/>
          </a:xfrm>
          <a:noFill/>
        </p:spPr>
      </p:pic>
    </p:spTree>
    <p:extLst>
      <p:ext uri="{BB962C8B-B14F-4D97-AF65-F5344CB8AC3E}">
        <p14:creationId xmlns:p14="http://schemas.microsoft.com/office/powerpoint/2010/main" val="19145469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Rectangle 5"/>
          <p:cNvSpPr>
            <a:spLocks noGrp="1" noChangeArrowheads="1"/>
          </p:cNvSpPr>
          <p:nvPr>
            <p:ph type="title"/>
          </p:nvPr>
        </p:nvSpPr>
        <p:spPr/>
        <p:txBody>
          <a:bodyPr rtlCol="0">
            <a:normAutofit/>
          </a:bodyPr>
          <a:lstStyle/>
          <a:p>
            <a:pPr eaLnBrk="1" fontAlgn="auto" hangingPunct="1">
              <a:spcAft>
                <a:spcPts val="0"/>
              </a:spcAft>
              <a:defRPr/>
            </a:pPr>
            <a:r>
              <a:rPr lang="en-US" smtClean="0">
                <a:ea typeface="+mj-ea"/>
              </a:rPr>
              <a:t>Christ the Savior (Andrei Rublev, 1410s)</a:t>
            </a:r>
          </a:p>
        </p:txBody>
      </p:sp>
      <p:pic>
        <p:nvPicPr>
          <p:cNvPr id="53250" name="Picture 4" descr="icon-Rublev's_saviou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371600"/>
            <a:ext cx="3352800" cy="5334000"/>
          </a:xfrm>
          <a:noFill/>
        </p:spPr>
      </p:pic>
    </p:spTree>
    <p:extLst>
      <p:ext uri="{BB962C8B-B14F-4D97-AF65-F5344CB8AC3E}">
        <p14:creationId xmlns:p14="http://schemas.microsoft.com/office/powerpoint/2010/main" val="6420324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ctrTitle"/>
          </p:nvPr>
        </p:nvSpPr>
        <p:spPr>
          <a:xfrm>
            <a:off x="685800" y="2286000"/>
            <a:ext cx="7772400" cy="1143000"/>
          </a:xfrm>
        </p:spPr>
        <p:txBody>
          <a:bodyPr/>
          <a:lstStyle/>
          <a:p>
            <a:r>
              <a:rPr lang="en-US">
                <a:latin typeface="Garamond" charset="0"/>
              </a:rPr>
              <a:t>How to Read an Icon</a:t>
            </a:r>
          </a:p>
        </p:txBody>
      </p:sp>
      <p:sp>
        <p:nvSpPr>
          <p:cNvPr id="6" name="Subtitle 5"/>
          <p:cNvSpPr>
            <a:spLocks noGrp="1"/>
          </p:cNvSpPr>
          <p:nvPr>
            <p:ph type="subTitle" idx="1"/>
          </p:nvPr>
        </p:nvSpPr>
        <p:spPr/>
        <p:txBody>
          <a:bodyPr>
            <a:normAutofit lnSpcReduction="10000"/>
          </a:bodyPr>
          <a:lstStyle/>
          <a:p>
            <a:pPr>
              <a:defRPr/>
            </a:pPr>
            <a:r>
              <a:rPr lang="en-US" dirty="0" smtClean="0"/>
              <a:t>David J. Birnbaum</a:t>
            </a:r>
          </a:p>
          <a:p>
            <a:pPr>
              <a:defRPr/>
            </a:pPr>
            <a:r>
              <a:rPr lang="en-US" dirty="0" smtClean="0"/>
              <a:t>djbpitt@pitt.edu</a:t>
            </a:r>
          </a:p>
          <a:p>
            <a:pPr>
              <a:defRPr/>
            </a:pPr>
            <a:r>
              <a:rPr lang="en-US" dirty="0" smtClean="0"/>
              <a:t>http://clover.slavic.pitt.edu/~djb/</a:t>
            </a:r>
          </a:p>
          <a:p>
            <a:pPr>
              <a:defRPr/>
            </a:pPr>
            <a:r>
              <a:rPr lang="en-US" dirty="0" smtClean="0"/>
              <a:t>2009-11-07</a:t>
            </a:r>
            <a:endParaRPr lang="en-US" dirty="0"/>
          </a:p>
        </p:txBody>
      </p:sp>
    </p:spTree>
    <p:extLst>
      <p:ext uri="{BB962C8B-B14F-4D97-AF65-F5344CB8AC3E}">
        <p14:creationId xmlns:p14="http://schemas.microsoft.com/office/powerpoint/2010/main" val="20173722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atin typeface="Garamond" charset="0"/>
              </a:rPr>
              <a:t>Deësis, Russia, 16</a:t>
            </a:r>
            <a:r>
              <a:rPr lang="en-US" baseline="30000">
                <a:latin typeface="Garamond" charset="0"/>
              </a:rPr>
              <a:t>th</a:t>
            </a:r>
            <a:r>
              <a:rPr lang="en-US">
                <a:latin typeface="Garamond" charset="0"/>
              </a:rPr>
              <a:t> Century</a:t>
            </a:r>
          </a:p>
        </p:txBody>
      </p:sp>
      <p:pic>
        <p:nvPicPr>
          <p:cNvPr id="56322" name="Content Placeholder 3" descr="02109_deisis_russia_16th_973x29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3200" y="2057400"/>
            <a:ext cx="8661400" cy="2590800"/>
          </a:xfrm>
        </p:spPr>
      </p:pic>
    </p:spTree>
    <p:extLst>
      <p:ext uri="{BB962C8B-B14F-4D97-AF65-F5344CB8AC3E}">
        <p14:creationId xmlns:p14="http://schemas.microsoft.com/office/powerpoint/2010/main" val="29548543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r>
              <a:rPr lang="en-US">
                <a:latin typeface="Garamond" charset="0"/>
              </a:rPr>
              <a:t>Outline</a:t>
            </a:r>
          </a:p>
        </p:txBody>
      </p:sp>
      <p:sp>
        <p:nvSpPr>
          <p:cNvPr id="58370" name="Rectangle 3"/>
          <p:cNvSpPr>
            <a:spLocks noGrp="1" noChangeArrowheads="1"/>
          </p:cNvSpPr>
          <p:nvPr>
            <p:ph idx="1"/>
          </p:nvPr>
        </p:nvSpPr>
        <p:spPr/>
        <p:txBody>
          <a:bodyPr/>
          <a:lstStyle/>
          <a:p>
            <a:pPr marL="514350" indent="-514350">
              <a:buFont typeface="Calibri" charset="0"/>
              <a:buAutoNum type="arabicPeriod"/>
            </a:pPr>
            <a:r>
              <a:rPr lang="en-US">
                <a:latin typeface="Times New Roman" charset="0"/>
              </a:rPr>
              <a:t>Materials and technology</a:t>
            </a:r>
          </a:p>
          <a:p>
            <a:pPr marL="514350" indent="-514350">
              <a:buFont typeface="Calibri" charset="0"/>
              <a:buAutoNum type="arabicPeriod"/>
            </a:pPr>
            <a:r>
              <a:rPr lang="en-US">
                <a:latin typeface="Times New Roman" charset="0"/>
              </a:rPr>
              <a:t>Theology</a:t>
            </a:r>
          </a:p>
          <a:p>
            <a:pPr marL="514350" indent="-514350">
              <a:buFont typeface="Calibri" charset="0"/>
              <a:buAutoNum type="arabicPeriod"/>
            </a:pPr>
            <a:r>
              <a:rPr lang="en-US">
                <a:latin typeface="Times New Roman" charset="0"/>
              </a:rPr>
              <a:t>Extra-personal and personal details</a:t>
            </a:r>
            <a:br>
              <a:rPr lang="en-US">
                <a:latin typeface="Times New Roman" charset="0"/>
              </a:rPr>
            </a:br>
            <a:r>
              <a:rPr lang="en-US">
                <a:latin typeface="Times New Roman" charset="0"/>
              </a:rPr>
              <a:t>(cf. textual fixed epithets)</a:t>
            </a:r>
          </a:p>
          <a:p>
            <a:pPr marL="514350" indent="-514350">
              <a:buFont typeface="Calibri" charset="0"/>
              <a:buAutoNum type="arabicPeriod"/>
            </a:pPr>
            <a:r>
              <a:rPr lang="en-US">
                <a:latin typeface="Times New Roman" charset="0"/>
              </a:rPr>
              <a:t>Inscriptions</a:t>
            </a:r>
          </a:p>
          <a:p>
            <a:pPr marL="514350" indent="-514350">
              <a:buFont typeface="Calibri" charset="0"/>
              <a:buAutoNum type="arabicPeriod"/>
            </a:pPr>
            <a:r>
              <a:rPr lang="en-US">
                <a:latin typeface="Times New Roman" charset="0"/>
              </a:rPr>
              <a:t>Representation of space and time</a:t>
            </a:r>
          </a:p>
          <a:p>
            <a:pPr marL="514350" indent="-514350">
              <a:buFont typeface="Calibri" charset="0"/>
              <a:buAutoNum type="arabicPeriod"/>
            </a:pPr>
            <a:r>
              <a:rPr lang="en-US">
                <a:latin typeface="Times New Roman" charset="0"/>
              </a:rPr>
              <a:t>Representations of holy figures</a:t>
            </a:r>
          </a:p>
        </p:txBody>
      </p:sp>
    </p:spTree>
    <p:extLst>
      <p:ext uri="{BB962C8B-B14F-4D97-AF65-F5344CB8AC3E}">
        <p14:creationId xmlns:p14="http://schemas.microsoft.com/office/powerpoint/2010/main" val="29456438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en-US">
                <a:latin typeface="Garamond" charset="0"/>
              </a:rPr>
              <a:t>Materials and Technology</a:t>
            </a:r>
          </a:p>
        </p:txBody>
      </p:sp>
      <p:sp>
        <p:nvSpPr>
          <p:cNvPr id="60418" name="Rectangle 3"/>
          <p:cNvSpPr>
            <a:spLocks noGrp="1" noChangeArrowheads="1"/>
          </p:cNvSpPr>
          <p:nvPr>
            <p:ph idx="1"/>
          </p:nvPr>
        </p:nvSpPr>
        <p:spPr/>
        <p:txBody>
          <a:bodyPr/>
          <a:lstStyle/>
          <a:p>
            <a:r>
              <a:rPr lang="en-US">
                <a:latin typeface="Times New Roman" charset="0"/>
              </a:rPr>
              <a:t>Board (with splines</a:t>
            </a:r>
            <a:r>
              <a:rPr lang="ru-RU">
                <a:latin typeface="Times New Roman" charset="0"/>
              </a:rPr>
              <a:t> </a:t>
            </a:r>
            <a:r>
              <a:rPr lang="en-US">
                <a:latin typeface="Times New Roman" charset="0"/>
              </a:rPr>
              <a:t>[</a:t>
            </a:r>
            <a:r>
              <a:rPr lang="ru-RU">
                <a:latin typeface="Times New Roman" charset="0"/>
              </a:rPr>
              <a:t>шпонки</a:t>
            </a:r>
            <a:r>
              <a:rPr lang="en-US">
                <a:latin typeface="Times New Roman" charset="0"/>
              </a:rPr>
              <a:t>] to prevent warping)</a:t>
            </a:r>
          </a:p>
          <a:p>
            <a:r>
              <a:rPr lang="en-US">
                <a:latin typeface="Times New Roman" charset="0"/>
              </a:rPr>
              <a:t>Plaster grounding (gesso</a:t>
            </a:r>
            <a:r>
              <a:rPr lang="ru-RU">
                <a:latin typeface="Times New Roman" charset="0"/>
              </a:rPr>
              <a:t> </a:t>
            </a:r>
            <a:r>
              <a:rPr lang="en-US">
                <a:latin typeface="Times New Roman" charset="0"/>
              </a:rPr>
              <a:t>[</a:t>
            </a:r>
            <a:r>
              <a:rPr lang="ru-RU">
                <a:latin typeface="Times New Roman" charset="0"/>
              </a:rPr>
              <a:t>левкас</a:t>
            </a:r>
            <a:r>
              <a:rPr lang="en-US">
                <a:latin typeface="Times New Roman" charset="0"/>
              </a:rPr>
              <a:t>])</a:t>
            </a:r>
          </a:p>
          <a:p>
            <a:r>
              <a:rPr lang="en-US">
                <a:latin typeface="Times New Roman" charset="0"/>
              </a:rPr>
              <a:t>Egg tempera paint</a:t>
            </a:r>
          </a:p>
          <a:p>
            <a:r>
              <a:rPr lang="en-US">
                <a:latin typeface="Times New Roman" charset="0"/>
              </a:rPr>
              <a:t>Mineral and other pigments</a:t>
            </a:r>
          </a:p>
          <a:p>
            <a:r>
              <a:rPr lang="en-US">
                <a:latin typeface="Times New Roman" charset="0"/>
              </a:rPr>
              <a:t>Gilding</a:t>
            </a:r>
          </a:p>
          <a:p>
            <a:r>
              <a:rPr lang="en-US">
                <a:latin typeface="Times New Roman" charset="0"/>
              </a:rPr>
              <a:t>Silver cover (</a:t>
            </a:r>
            <a:r>
              <a:rPr lang="ru-RU">
                <a:latin typeface="Times New Roman" charset="0"/>
              </a:rPr>
              <a:t>оклад</a:t>
            </a:r>
            <a:r>
              <a:rPr lang="en-US">
                <a:latin typeface="Times New Roman" charset="0"/>
              </a:rPr>
              <a:t>)</a:t>
            </a:r>
          </a:p>
        </p:txBody>
      </p:sp>
    </p:spTree>
    <p:extLst>
      <p:ext uri="{BB962C8B-B14F-4D97-AF65-F5344CB8AC3E}">
        <p14:creationId xmlns:p14="http://schemas.microsoft.com/office/powerpoint/2010/main" val="15481396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a:latin typeface="Garamond" charset="0"/>
              </a:rPr>
              <a:t>Byzantine Empire</a:t>
            </a:r>
          </a:p>
        </p:txBody>
      </p:sp>
      <p:sp>
        <p:nvSpPr>
          <p:cNvPr id="31746" name="Rectangle 3"/>
          <p:cNvSpPr>
            <a:spLocks noGrp="1" noChangeArrowheads="1"/>
          </p:cNvSpPr>
          <p:nvPr>
            <p:ph type="body" idx="1"/>
          </p:nvPr>
        </p:nvSpPr>
        <p:spPr/>
        <p:txBody>
          <a:bodyPr>
            <a:normAutofit/>
          </a:bodyPr>
          <a:lstStyle/>
          <a:p>
            <a:pPr marL="0" indent="0" eaLnBrk="1" hangingPunct="1">
              <a:lnSpc>
                <a:spcPct val="80000"/>
              </a:lnSpc>
            </a:pPr>
            <a:r>
              <a:rPr lang="en-US">
                <a:latin typeface="Times New Roman" charset="0"/>
              </a:rPr>
              <a:t>A.  Aspects of Byzantine Life</a:t>
            </a:r>
          </a:p>
          <a:p>
            <a:pPr marL="0" indent="0" eaLnBrk="1" hangingPunct="1">
              <a:lnSpc>
                <a:spcPct val="80000"/>
              </a:lnSpc>
            </a:pPr>
            <a:r>
              <a:rPr lang="en-US">
                <a:latin typeface="Times New Roman" charset="0"/>
              </a:rPr>
              <a:t>		1.  Constantinople — The City = 15</a:t>
            </a:r>
          </a:p>
          <a:p>
            <a:pPr marL="0" indent="0" eaLnBrk="1" hangingPunct="1">
              <a:lnSpc>
                <a:spcPct val="80000"/>
              </a:lnSpc>
            </a:pPr>
            <a:r>
              <a:rPr lang="en-US">
                <a:latin typeface="Times New Roman" charset="0"/>
              </a:rPr>
              <a:t>			a.  Hagia Sophia</a:t>
            </a:r>
          </a:p>
          <a:p>
            <a:pPr marL="0" indent="0" eaLnBrk="1" hangingPunct="1">
              <a:lnSpc>
                <a:spcPct val="80000"/>
              </a:lnSpc>
            </a:pPr>
            <a:r>
              <a:rPr lang="en-US">
                <a:latin typeface="Times New Roman" charset="0"/>
              </a:rPr>
              <a:t>			b.  Hippodrome (Blues and Greens)</a:t>
            </a:r>
          </a:p>
          <a:p>
            <a:pPr marL="0" indent="0" eaLnBrk="1" hangingPunct="1">
              <a:lnSpc>
                <a:spcPct val="80000"/>
              </a:lnSpc>
            </a:pPr>
            <a:r>
              <a:rPr lang="en-US">
                <a:latin typeface="Times New Roman" charset="0"/>
              </a:rPr>
              <a:t>			c.  Greek fire</a:t>
            </a:r>
          </a:p>
          <a:p>
            <a:pPr marL="0" indent="0" eaLnBrk="1" hangingPunct="1">
              <a:lnSpc>
                <a:spcPct val="80000"/>
              </a:lnSpc>
            </a:pPr>
            <a:r>
              <a:rPr lang="en-US">
                <a:latin typeface="Times New Roman" charset="0"/>
              </a:rPr>
              <a:t>		2.  Prosperous Trade</a:t>
            </a:r>
          </a:p>
          <a:p>
            <a:pPr marL="0" indent="0" eaLnBrk="1" hangingPunct="1">
              <a:lnSpc>
                <a:spcPct val="80000"/>
              </a:lnSpc>
            </a:pPr>
            <a:r>
              <a:rPr lang="en-US">
                <a:latin typeface="Times New Roman" charset="0"/>
              </a:rPr>
              <a:t>		3.  Harmony of Church and State</a:t>
            </a:r>
          </a:p>
          <a:p>
            <a:pPr marL="0" indent="0" eaLnBrk="1" hangingPunct="1">
              <a:lnSpc>
                <a:spcPct val="80000"/>
              </a:lnSpc>
            </a:pPr>
            <a:r>
              <a:rPr lang="en-US">
                <a:latin typeface="Times New Roman" charset="0"/>
              </a:rPr>
              <a:t>			a.  state administration (basileus)</a:t>
            </a:r>
          </a:p>
          <a:p>
            <a:pPr marL="0" indent="0" eaLnBrk="1" hangingPunct="1">
              <a:lnSpc>
                <a:spcPct val="80000"/>
              </a:lnSpc>
            </a:pPr>
            <a:r>
              <a:rPr lang="en-US">
                <a:latin typeface="Times New Roman" charset="0"/>
              </a:rPr>
              <a:t>			b.  external administration of the Church 					(basileus + patriarch)</a:t>
            </a:r>
          </a:p>
          <a:p>
            <a:pPr marL="0" indent="0" eaLnBrk="1" hangingPunct="1">
              <a:lnSpc>
                <a:spcPct val="80000"/>
              </a:lnSpc>
            </a:pPr>
            <a:r>
              <a:rPr lang="en-US">
                <a:latin typeface="Times New Roman" charset="0"/>
              </a:rPr>
              <a:t>			c.  religious doctrine (patriarch)</a:t>
            </a:r>
          </a:p>
          <a:p>
            <a:pPr marL="0" indent="0" eaLnBrk="1" hangingPunct="1">
              <a:lnSpc>
                <a:spcPct val="80000"/>
              </a:lnSpc>
            </a:pPr>
            <a:r>
              <a:rPr lang="en-US">
                <a:latin typeface="Times New Roman" charset="0"/>
              </a:rPr>
              <a:t>		4.  Successor of Rome</a:t>
            </a:r>
          </a:p>
          <a:p>
            <a:pPr marL="0" indent="0" eaLnBrk="1" hangingPunct="1">
              <a:lnSpc>
                <a:spcPct val="80000"/>
              </a:lnSpc>
            </a:pPr>
            <a:endParaRPr lang="en-US">
              <a:latin typeface="Times New Roman" charset="0"/>
            </a:endParaRPr>
          </a:p>
        </p:txBody>
      </p:sp>
    </p:spTree>
    <p:extLst>
      <p:ext uri="{BB962C8B-B14F-4D97-AF65-F5344CB8AC3E}">
        <p14:creationId xmlns:p14="http://schemas.microsoft.com/office/powerpoint/2010/main" val="19218981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dirty="0" err="1">
                <a:latin typeface="Garamond" charset="0"/>
              </a:rPr>
              <a:t>Splines</a:t>
            </a:r>
            <a:r>
              <a:rPr lang="en-US" dirty="0">
                <a:latin typeface="Garamond" charset="0"/>
              </a:rPr>
              <a:t> (</a:t>
            </a:r>
            <a:r>
              <a:rPr lang="ru-RU" dirty="0">
                <a:latin typeface="Litopys New Roman" charset="0"/>
                <a:cs typeface="Litopys New Roman" charset="0"/>
              </a:rPr>
              <a:t>шпонки</a:t>
            </a:r>
            <a:r>
              <a:rPr lang="ru-RU" dirty="0">
                <a:latin typeface="Garamond" charset="0"/>
              </a:rPr>
              <a:t>)</a:t>
            </a:r>
            <a:endParaRPr lang="en-US" dirty="0">
              <a:latin typeface="Garamond" charset="0"/>
            </a:endParaRPr>
          </a:p>
        </p:txBody>
      </p:sp>
      <p:pic>
        <p:nvPicPr>
          <p:cNvPr id="61442" name="Content Placeholder 3" descr="splines.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0" y="1600200"/>
            <a:ext cx="3086100" cy="4525963"/>
          </a:xfrm>
        </p:spPr>
      </p:pic>
      <p:pic>
        <p:nvPicPr>
          <p:cNvPr id="61443" name="Picture 4" descr="spli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45132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9568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a:latin typeface="Garamond" charset="0"/>
              </a:rPr>
              <a:t>Theology</a:t>
            </a:r>
          </a:p>
        </p:txBody>
      </p:sp>
      <p:sp>
        <p:nvSpPr>
          <p:cNvPr id="62466" name="Rectangle 3"/>
          <p:cNvSpPr>
            <a:spLocks noGrp="1" noChangeArrowheads="1"/>
          </p:cNvSpPr>
          <p:nvPr>
            <p:ph idx="1"/>
          </p:nvPr>
        </p:nvSpPr>
        <p:spPr>
          <a:xfrm>
            <a:off x="457200" y="1600200"/>
            <a:ext cx="8686800" cy="4525963"/>
          </a:xfrm>
        </p:spPr>
        <p:txBody>
          <a:bodyPr/>
          <a:lstStyle/>
          <a:p>
            <a:r>
              <a:rPr lang="en-US" dirty="0">
                <a:latin typeface="Times New Roman" charset="0"/>
              </a:rPr>
              <a:t>St. Luke the Evangelist is the first icon painter</a:t>
            </a:r>
          </a:p>
          <a:p>
            <a:pPr lvl="1"/>
            <a:r>
              <a:rPr lang="en-US" sz="2400" dirty="0">
                <a:latin typeface="Times New Roman" charset="0"/>
                <a:cs typeface="Times New Roman" charset="0"/>
              </a:rPr>
              <a:t>Icon of the </a:t>
            </a:r>
            <a:r>
              <a:rPr lang="en-US" sz="2400" dirty="0" err="1">
                <a:latin typeface="Times New Roman" charset="0"/>
                <a:cs typeface="Times New Roman" charset="0"/>
              </a:rPr>
              <a:t>Theotokos</a:t>
            </a:r>
            <a:endParaRPr lang="en-US" sz="2400" dirty="0">
              <a:latin typeface="Times New Roman" charset="0"/>
              <a:cs typeface="Times New Roman" charset="0"/>
            </a:endParaRPr>
          </a:p>
          <a:p>
            <a:r>
              <a:rPr lang="en-US" dirty="0">
                <a:latin typeface="Times New Roman" charset="0"/>
              </a:rPr>
              <a:t>Icons are “uncovered,” not painted or created</a:t>
            </a:r>
          </a:p>
          <a:p>
            <a:r>
              <a:rPr lang="en-US" dirty="0">
                <a:latin typeface="Times New Roman" charset="0"/>
              </a:rPr>
              <a:t>The artist is the vehicle, not the creator</a:t>
            </a:r>
            <a:endParaRPr lang="ru-RU" dirty="0">
              <a:latin typeface="Times New Roman" charset="0"/>
            </a:endParaRPr>
          </a:p>
          <a:p>
            <a:r>
              <a:rPr lang="en-US" dirty="0">
                <a:latin typeface="Times New Roman" charset="0"/>
              </a:rPr>
              <a:t>Icons are painted according to instructions in manuals</a:t>
            </a:r>
            <a:r>
              <a:rPr lang="en-US" dirty="0" smtClean="0">
                <a:latin typeface="Times New Roman" charset="0"/>
              </a:rPr>
              <a:t> 	(</a:t>
            </a:r>
            <a:r>
              <a:rPr lang="ru-RU" dirty="0">
                <a:latin typeface="Times New Roman" charset="0"/>
              </a:rPr>
              <a:t>подлинники)</a:t>
            </a:r>
            <a:r>
              <a:rPr lang="en-US" dirty="0">
                <a:latin typeface="Times New Roman" charset="0"/>
              </a:rPr>
              <a:t>, and not according to the “artist’s” inspiration</a:t>
            </a:r>
          </a:p>
        </p:txBody>
      </p:sp>
    </p:spTree>
    <p:extLst>
      <p:ext uri="{BB962C8B-B14F-4D97-AF65-F5344CB8AC3E}">
        <p14:creationId xmlns:p14="http://schemas.microsoft.com/office/powerpoint/2010/main" val="7193528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normAutofit/>
          </a:bodyPr>
          <a:lstStyle/>
          <a:p>
            <a:r>
              <a:rPr lang="en-US">
                <a:latin typeface="Garamond" charset="0"/>
              </a:rPr>
              <a:t>Extra-Personal and </a:t>
            </a:r>
            <a:br>
              <a:rPr lang="en-US">
                <a:latin typeface="Garamond" charset="0"/>
              </a:rPr>
            </a:br>
            <a:r>
              <a:rPr lang="en-US">
                <a:latin typeface="Garamond" charset="0"/>
              </a:rPr>
              <a:t> Personal Details</a:t>
            </a:r>
          </a:p>
        </p:txBody>
      </p:sp>
      <p:sp>
        <p:nvSpPr>
          <p:cNvPr id="63490" name="Rectangle 3"/>
          <p:cNvSpPr>
            <a:spLocks noGrp="1" noChangeArrowheads="1"/>
          </p:cNvSpPr>
          <p:nvPr>
            <p:ph idx="1"/>
          </p:nvPr>
        </p:nvSpPr>
        <p:spPr/>
        <p:txBody>
          <a:bodyPr/>
          <a:lstStyle/>
          <a:p>
            <a:r>
              <a:rPr lang="en-US" dirty="0">
                <a:latin typeface="Times New Roman" charset="0"/>
              </a:rPr>
              <a:t>Extra-personal details</a:t>
            </a:r>
          </a:p>
          <a:p>
            <a:pPr lvl="1"/>
            <a:r>
              <a:rPr lang="en-US" sz="2400" dirty="0">
                <a:latin typeface="Times New Roman" charset="0"/>
                <a:cs typeface="Times New Roman" charset="0"/>
              </a:rPr>
              <a:t>Indicate type of saint (bishop, monk, martyr, etc.)</a:t>
            </a:r>
          </a:p>
          <a:p>
            <a:pPr lvl="1"/>
            <a:r>
              <a:rPr lang="en-US" sz="2400" dirty="0">
                <a:latin typeface="Times New Roman" charset="0"/>
                <a:cs typeface="Times New Roman" charset="0"/>
              </a:rPr>
              <a:t>Clothing (e.g., bishop’s stole)</a:t>
            </a:r>
          </a:p>
          <a:p>
            <a:r>
              <a:rPr lang="en-US" dirty="0">
                <a:latin typeface="Times New Roman" charset="0"/>
              </a:rPr>
              <a:t>Personal details</a:t>
            </a:r>
          </a:p>
          <a:p>
            <a:pPr lvl="1"/>
            <a:r>
              <a:rPr lang="en-US" sz="2400" dirty="0">
                <a:latin typeface="Times New Roman" charset="0"/>
                <a:cs typeface="Times New Roman" charset="0"/>
              </a:rPr>
              <a:t>Distinguish individual saint from others of the same rank or</a:t>
            </a:r>
            <a:r>
              <a:rPr lang="en-US" sz="2400" dirty="0" smtClean="0">
                <a:latin typeface="Times New Roman" charset="0"/>
                <a:cs typeface="Times New Roman" charset="0"/>
              </a:rPr>
              <a:t> 	type </a:t>
            </a:r>
            <a:endParaRPr lang="en-US" sz="2400" dirty="0">
              <a:latin typeface="Times New Roman" charset="0"/>
              <a:cs typeface="Times New Roman" charset="0"/>
            </a:endParaRPr>
          </a:p>
          <a:p>
            <a:pPr lvl="1"/>
            <a:r>
              <a:rPr lang="en-US" sz="2400" dirty="0">
                <a:latin typeface="Times New Roman" charset="0"/>
                <a:cs typeface="Times New Roman" charset="0"/>
              </a:rPr>
              <a:t>Specific facial features (e.g., shape of beard)</a:t>
            </a:r>
          </a:p>
        </p:txBody>
      </p:sp>
    </p:spTree>
    <p:extLst>
      <p:ext uri="{BB962C8B-B14F-4D97-AF65-F5344CB8AC3E}">
        <p14:creationId xmlns:p14="http://schemas.microsoft.com/office/powerpoint/2010/main" val="41573725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a:latin typeface="Garamond" charset="0"/>
              </a:rPr>
              <a:t>Inscriptions</a:t>
            </a:r>
          </a:p>
        </p:txBody>
      </p:sp>
      <p:sp>
        <p:nvSpPr>
          <p:cNvPr id="64514" name="Rectangle 3"/>
          <p:cNvSpPr>
            <a:spLocks noGrp="1" noChangeArrowheads="1"/>
          </p:cNvSpPr>
          <p:nvPr>
            <p:ph idx="1"/>
          </p:nvPr>
        </p:nvSpPr>
        <p:spPr/>
        <p:txBody>
          <a:bodyPr>
            <a:normAutofit/>
          </a:bodyPr>
          <a:lstStyle/>
          <a:p>
            <a:r>
              <a:rPr lang="en-US" dirty="0">
                <a:latin typeface="Times New Roman" charset="0"/>
              </a:rPr>
              <a:t>Labels (</a:t>
            </a:r>
            <a:r>
              <a:rPr lang="ru-RU" dirty="0">
                <a:latin typeface="Times New Roman" charset="0"/>
              </a:rPr>
              <a:t>титлы)</a:t>
            </a:r>
          </a:p>
          <a:p>
            <a:pPr lvl="1"/>
            <a:r>
              <a:rPr lang="en-US" sz="2400" dirty="0">
                <a:latin typeface="Times New Roman" charset="0"/>
                <a:cs typeface="Times New Roman" charset="0"/>
              </a:rPr>
              <a:t>abbreviated names of holy figures</a:t>
            </a:r>
          </a:p>
          <a:p>
            <a:pPr lvl="1"/>
            <a:r>
              <a:rPr lang="en-US" sz="2400" dirty="0">
                <a:latin typeface="Times New Roman" charset="0"/>
                <a:cs typeface="Times New Roman" charset="0"/>
              </a:rPr>
              <a:t>Jesus </a:t>
            </a:r>
            <a:r>
              <a:rPr lang="en-US" dirty="0">
                <a:latin typeface="Calibri" charset="0"/>
              </a:rPr>
              <a:t>(</a:t>
            </a:r>
            <a:r>
              <a:rPr lang="el-GR" dirty="0">
                <a:latin typeface="Times New Roman"/>
                <a:cs typeface="Times New Roman"/>
              </a:rPr>
              <a:t>ΙΣ</a:t>
            </a:r>
            <a:r>
              <a:rPr lang="en-US" dirty="0">
                <a:latin typeface="Times New Roman"/>
                <a:cs typeface="Times New Roman"/>
              </a:rPr>
              <a:t> </a:t>
            </a:r>
            <a:r>
              <a:rPr lang="el-GR" dirty="0">
                <a:latin typeface="Times New Roman"/>
                <a:cs typeface="Times New Roman"/>
              </a:rPr>
              <a:t>ΧΣ</a:t>
            </a:r>
            <a:r>
              <a:rPr lang="en-US" dirty="0">
                <a:latin typeface="Calibri" charset="0"/>
              </a:rPr>
              <a:t>) </a:t>
            </a:r>
            <a:r>
              <a:rPr lang="en-US" sz="2400" dirty="0">
                <a:latin typeface="Times New Roman" charset="0"/>
                <a:cs typeface="Times New Roman" charset="0"/>
              </a:rPr>
              <a:t>and Mary </a:t>
            </a:r>
            <a:r>
              <a:rPr lang="en-US" dirty="0">
                <a:latin typeface="Calibri" charset="0"/>
              </a:rPr>
              <a:t>(</a:t>
            </a:r>
            <a:r>
              <a:rPr lang="el-GR" dirty="0">
                <a:latin typeface="Times New Roman"/>
                <a:cs typeface="Times New Roman"/>
              </a:rPr>
              <a:t>ΜΡ</a:t>
            </a:r>
            <a:r>
              <a:rPr lang="en-US" dirty="0">
                <a:latin typeface="Times New Roman"/>
                <a:cs typeface="Times New Roman"/>
              </a:rPr>
              <a:t> </a:t>
            </a:r>
            <a:r>
              <a:rPr lang="el-GR" dirty="0">
                <a:latin typeface="Times New Roman"/>
                <a:cs typeface="Times New Roman"/>
              </a:rPr>
              <a:t>ΘΥ</a:t>
            </a:r>
            <a:r>
              <a:rPr lang="en-US" dirty="0">
                <a:latin typeface="Calibri" charset="0"/>
              </a:rPr>
              <a:t>) </a:t>
            </a:r>
            <a:r>
              <a:rPr lang="en-US" sz="2400" dirty="0">
                <a:latin typeface="Times New Roman" charset="0"/>
                <a:cs typeface="Times New Roman" charset="0"/>
              </a:rPr>
              <a:t>are labeled in Greek,</a:t>
            </a:r>
            <a:r>
              <a:rPr lang="en-US" sz="2400" dirty="0" smtClean="0">
                <a:latin typeface="Times New Roman" charset="0"/>
                <a:cs typeface="Times New Roman" charset="0"/>
              </a:rPr>
              <a:t> 	even </a:t>
            </a:r>
            <a:r>
              <a:rPr lang="en-US" sz="2400" dirty="0">
                <a:latin typeface="Times New Roman" charset="0"/>
                <a:cs typeface="Times New Roman" charset="0"/>
              </a:rPr>
              <a:t>on Russian icons</a:t>
            </a:r>
          </a:p>
          <a:p>
            <a:pPr lvl="1"/>
            <a:r>
              <a:rPr lang="en-US" sz="2400" dirty="0">
                <a:latin typeface="Times New Roman" charset="0"/>
                <a:cs typeface="Times New Roman" charset="0"/>
              </a:rPr>
              <a:t>Other labels are usually Russian</a:t>
            </a:r>
          </a:p>
          <a:p>
            <a:r>
              <a:rPr lang="en-US" dirty="0">
                <a:latin typeface="Times New Roman" charset="0"/>
              </a:rPr>
              <a:t>Descriptions</a:t>
            </a:r>
          </a:p>
          <a:p>
            <a:pPr lvl="1"/>
            <a:r>
              <a:rPr lang="en-US" sz="2400" dirty="0">
                <a:latin typeface="Times New Roman" charset="0"/>
                <a:cs typeface="Times New Roman" charset="0"/>
              </a:rPr>
              <a:t>Longer texts describing events (e.g., “Beheading of John the Baptist”)</a:t>
            </a:r>
          </a:p>
          <a:p>
            <a:r>
              <a:rPr lang="en-US" dirty="0">
                <a:latin typeface="Times New Roman" charset="0"/>
              </a:rPr>
              <a:t>Literacy was limited in </a:t>
            </a:r>
            <a:r>
              <a:rPr lang="en-US" dirty="0" err="1">
                <a:latin typeface="Times New Roman" charset="0"/>
              </a:rPr>
              <a:t>Rus</a:t>
            </a:r>
            <a:r>
              <a:rPr lang="en-US" dirty="0">
                <a:latin typeface="Times New Roman" charset="0"/>
              </a:rPr>
              <a:t>′; inscriptions were not necessarily intended to be read</a:t>
            </a:r>
          </a:p>
        </p:txBody>
      </p:sp>
    </p:spTree>
    <p:extLst>
      <p:ext uri="{BB962C8B-B14F-4D97-AF65-F5344CB8AC3E}">
        <p14:creationId xmlns:p14="http://schemas.microsoft.com/office/powerpoint/2010/main" val="3413449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a:latin typeface="Garamond" charset="0"/>
              </a:rPr>
              <a:t>Convention</a:t>
            </a:r>
          </a:p>
        </p:txBody>
      </p:sp>
      <p:sp>
        <p:nvSpPr>
          <p:cNvPr id="65538" name="Rectangle 3"/>
          <p:cNvSpPr>
            <a:spLocks noGrp="1" noChangeArrowheads="1"/>
          </p:cNvSpPr>
          <p:nvPr>
            <p:ph idx="1"/>
          </p:nvPr>
        </p:nvSpPr>
        <p:spPr/>
        <p:txBody>
          <a:bodyPr/>
          <a:lstStyle/>
          <a:p>
            <a:r>
              <a:rPr lang="en-US" dirty="0">
                <a:latin typeface="Times New Roman" charset="0"/>
              </a:rPr>
              <a:t>More important figures are generally larger and depicted toward</a:t>
            </a:r>
            <a:r>
              <a:rPr lang="en-US" dirty="0" smtClean="0">
                <a:latin typeface="Times New Roman" charset="0"/>
              </a:rPr>
              <a:t> 	the </a:t>
            </a:r>
            <a:r>
              <a:rPr lang="en-US" dirty="0">
                <a:latin typeface="Times New Roman" charset="0"/>
              </a:rPr>
              <a:t>center (“hierarchy”)</a:t>
            </a:r>
          </a:p>
          <a:p>
            <a:r>
              <a:rPr lang="en-US" dirty="0">
                <a:latin typeface="Times New Roman" charset="0"/>
              </a:rPr>
              <a:t>More important figures undergo less distortion than, for example,</a:t>
            </a:r>
            <a:r>
              <a:rPr lang="en-US" dirty="0" smtClean="0">
                <a:latin typeface="Times New Roman" charset="0"/>
              </a:rPr>
              <a:t> 	background </a:t>
            </a:r>
            <a:r>
              <a:rPr lang="en-US" dirty="0">
                <a:latin typeface="Times New Roman" charset="0"/>
              </a:rPr>
              <a:t>objects</a:t>
            </a:r>
          </a:p>
          <a:p>
            <a:r>
              <a:rPr lang="en-US" dirty="0">
                <a:latin typeface="Times New Roman" charset="0"/>
              </a:rPr>
              <a:t>Faces of more important figures are generally turned toward the</a:t>
            </a:r>
            <a:r>
              <a:rPr lang="en-US" dirty="0" smtClean="0">
                <a:latin typeface="Times New Roman" charset="0"/>
              </a:rPr>
              <a:t> 	viewer</a:t>
            </a:r>
            <a:endParaRPr lang="en-US" dirty="0">
              <a:latin typeface="Times New Roman" charset="0"/>
            </a:endParaRPr>
          </a:p>
          <a:p>
            <a:r>
              <a:rPr lang="en-US" dirty="0" err="1">
                <a:latin typeface="Times New Roman" charset="0"/>
              </a:rPr>
              <a:t>Synecdochic</a:t>
            </a:r>
            <a:r>
              <a:rPr lang="en-US" dirty="0">
                <a:latin typeface="Times New Roman" charset="0"/>
              </a:rPr>
              <a:t> representation</a:t>
            </a:r>
          </a:p>
          <a:p>
            <a:pPr lvl="1"/>
            <a:r>
              <a:rPr lang="en-US" sz="2400" dirty="0">
                <a:latin typeface="Times New Roman" charset="0"/>
                <a:cs typeface="Times New Roman" charset="0"/>
              </a:rPr>
              <a:t>Synecdoche: part represents the whole</a:t>
            </a:r>
          </a:p>
        </p:txBody>
      </p:sp>
    </p:spTree>
    <p:extLst>
      <p:ext uri="{BB962C8B-B14F-4D97-AF65-F5344CB8AC3E}">
        <p14:creationId xmlns:p14="http://schemas.microsoft.com/office/powerpoint/2010/main" val="96479139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US">
                <a:latin typeface="Garamond" charset="0"/>
              </a:rPr>
              <a:t>Perspective</a:t>
            </a:r>
          </a:p>
        </p:txBody>
      </p:sp>
      <p:sp>
        <p:nvSpPr>
          <p:cNvPr id="67586" name="Rectangle 3"/>
          <p:cNvSpPr>
            <a:spLocks noGrp="1" noChangeArrowheads="1"/>
          </p:cNvSpPr>
          <p:nvPr>
            <p:ph idx="1"/>
          </p:nvPr>
        </p:nvSpPr>
        <p:spPr>
          <a:xfrm>
            <a:off x="457200" y="1600200"/>
            <a:ext cx="8686800" cy="4525963"/>
          </a:xfrm>
        </p:spPr>
        <p:txBody>
          <a:bodyPr/>
          <a:lstStyle/>
          <a:p>
            <a:pPr>
              <a:lnSpc>
                <a:spcPct val="90000"/>
              </a:lnSpc>
            </a:pPr>
            <a:r>
              <a:rPr lang="en-US" dirty="0" smtClean="0">
                <a:latin typeface="Times New Roman" charset="0"/>
              </a:rPr>
              <a:t>−Summary </a:t>
            </a:r>
            <a:r>
              <a:rPr lang="en-US" dirty="0">
                <a:latin typeface="Times New Roman" charset="0"/>
              </a:rPr>
              <a:t>point of view from multiple perspectives</a:t>
            </a:r>
            <a:endParaRPr lang="en-US" dirty="0" smtClean="0">
              <a:latin typeface="Times New Roman" charset="0"/>
            </a:endParaRPr>
          </a:p>
          <a:p>
            <a:pPr>
              <a:lnSpc>
                <a:spcPct val="90000"/>
              </a:lnSpc>
            </a:pPr>
            <a:r>
              <a:rPr lang="en-US" dirty="0" smtClean="0">
                <a:latin typeface="Times New Roman" charset="0"/>
              </a:rPr>
              <a:t>−What </a:t>
            </a:r>
            <a:r>
              <a:rPr lang="en-US" dirty="0">
                <a:latin typeface="Times New Roman" charset="0"/>
              </a:rPr>
              <a:t>could be seen from all sides, not just one</a:t>
            </a:r>
            <a:endParaRPr lang="en-US" dirty="0" smtClean="0">
              <a:latin typeface="Times New Roman" charset="0"/>
            </a:endParaRPr>
          </a:p>
          <a:p>
            <a:pPr>
              <a:lnSpc>
                <a:spcPct val="90000"/>
              </a:lnSpc>
            </a:pPr>
            <a:r>
              <a:rPr lang="en-US" dirty="0" smtClean="0">
                <a:latin typeface="Times New Roman" charset="0"/>
              </a:rPr>
              <a:t>−May </a:t>
            </a:r>
            <a:r>
              <a:rPr lang="en-US" dirty="0">
                <a:latin typeface="Times New Roman" charset="0"/>
              </a:rPr>
              <a:t>be called </a:t>
            </a:r>
            <a:r>
              <a:rPr lang="en-US" i="1" dirty="0">
                <a:latin typeface="Times New Roman" charset="0"/>
              </a:rPr>
              <a:t>multiple, summary</a:t>
            </a:r>
            <a:r>
              <a:rPr lang="en-US" dirty="0">
                <a:latin typeface="Times New Roman" charset="0"/>
              </a:rPr>
              <a:t>, </a:t>
            </a:r>
            <a:r>
              <a:rPr lang="en-US" i="1" dirty="0">
                <a:latin typeface="Times New Roman" charset="0"/>
              </a:rPr>
              <a:t>dynamic</a:t>
            </a:r>
            <a:r>
              <a:rPr lang="en-US" dirty="0">
                <a:latin typeface="Times New Roman" charset="0"/>
              </a:rPr>
              <a:t> (or </a:t>
            </a:r>
            <a:r>
              <a:rPr lang="en-US" i="1" dirty="0">
                <a:latin typeface="Times New Roman" charset="0"/>
              </a:rPr>
              <a:t>inverted</a:t>
            </a:r>
            <a:r>
              <a:rPr lang="en-US" dirty="0">
                <a:latin typeface="Times New Roman" charset="0"/>
              </a:rPr>
              <a:t>) perspective</a:t>
            </a:r>
            <a:endParaRPr lang="en-US" dirty="0" smtClean="0">
              <a:latin typeface="Times New Roman" charset="0"/>
            </a:endParaRPr>
          </a:p>
          <a:p>
            <a:pPr>
              <a:lnSpc>
                <a:spcPct val="90000"/>
              </a:lnSpc>
            </a:pPr>
            <a:r>
              <a:rPr lang="en-US" dirty="0" smtClean="0">
                <a:latin typeface="Times New Roman" charset="0"/>
              </a:rPr>
              <a:t>−Varieties</a:t>
            </a:r>
            <a:endParaRPr lang="en-US" dirty="0">
              <a:latin typeface="Times New Roman" charset="0"/>
            </a:endParaRPr>
          </a:p>
          <a:p>
            <a:pPr lvl="1">
              <a:lnSpc>
                <a:spcPct val="90000"/>
              </a:lnSpc>
            </a:pPr>
            <a:r>
              <a:rPr lang="en-US" sz="2400" dirty="0">
                <a:latin typeface="Times New Roman" charset="0"/>
                <a:cs typeface="Times New Roman" charset="0"/>
              </a:rPr>
              <a:t>Spatial (different sides are visible simultaneously)</a:t>
            </a:r>
          </a:p>
          <a:p>
            <a:pPr lvl="1">
              <a:lnSpc>
                <a:spcPct val="90000"/>
              </a:lnSpc>
            </a:pPr>
            <a:r>
              <a:rPr lang="en-US" sz="2400" dirty="0">
                <a:latin typeface="Times New Roman" charset="0"/>
                <a:cs typeface="Times New Roman" charset="0"/>
              </a:rPr>
              <a:t>Temporal (events that are separated in time are depicted in a single image)</a:t>
            </a:r>
            <a:endParaRPr lang="en-US" sz="2400" dirty="0" smtClean="0">
              <a:latin typeface="Times New Roman" charset="0"/>
              <a:cs typeface="Times New Roman" charset="0"/>
            </a:endParaRPr>
          </a:p>
          <a:p>
            <a:pPr>
              <a:lnSpc>
                <a:spcPct val="90000"/>
              </a:lnSpc>
            </a:pPr>
            <a:r>
              <a:rPr lang="en-US" dirty="0" smtClean="0">
                <a:latin typeface="Times New Roman" charset="0"/>
              </a:rPr>
              <a:t>		(</a:t>
            </a:r>
            <a:r>
              <a:rPr lang="en-US" dirty="0">
                <a:latin typeface="Times New Roman" charset="0"/>
              </a:rPr>
              <a:t>Cf. Cubism, montage)</a:t>
            </a:r>
          </a:p>
        </p:txBody>
      </p:sp>
    </p:spTree>
    <p:extLst>
      <p:ext uri="{BB962C8B-B14F-4D97-AF65-F5344CB8AC3E}">
        <p14:creationId xmlns:p14="http://schemas.microsoft.com/office/powerpoint/2010/main" val="15070480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050"/>
          <p:cNvSpPr>
            <a:spLocks noGrp="1" noChangeArrowheads="1"/>
          </p:cNvSpPr>
          <p:nvPr>
            <p:ph type="title"/>
          </p:nvPr>
        </p:nvSpPr>
        <p:spPr/>
        <p:txBody>
          <a:bodyPr/>
          <a:lstStyle/>
          <a:p>
            <a:r>
              <a:rPr lang="en-US">
                <a:latin typeface="Garamond" charset="0"/>
              </a:rPr>
              <a:t>What’s the Point?</a:t>
            </a:r>
          </a:p>
        </p:txBody>
      </p:sp>
      <p:sp>
        <p:nvSpPr>
          <p:cNvPr id="69634" name="Rectangle 2051"/>
          <p:cNvSpPr>
            <a:spLocks noGrp="1" noChangeArrowheads="1"/>
          </p:cNvSpPr>
          <p:nvPr>
            <p:ph idx="1"/>
          </p:nvPr>
        </p:nvSpPr>
        <p:spPr>
          <a:xfrm>
            <a:off x="685800" y="2667000"/>
            <a:ext cx="7772400" cy="3429000"/>
          </a:xfrm>
        </p:spPr>
        <p:txBody>
          <a:bodyPr/>
          <a:lstStyle/>
          <a:p>
            <a:pPr>
              <a:lnSpc>
                <a:spcPct val="90000"/>
              </a:lnSpc>
            </a:pPr>
            <a:r>
              <a:rPr lang="en-US" dirty="0" smtClean="0">
                <a:latin typeface="Times New Roman" charset="0"/>
              </a:rPr>
              <a:t>−Representations </a:t>
            </a:r>
            <a:r>
              <a:rPr lang="en-US" dirty="0">
                <a:latin typeface="Times New Roman" charset="0"/>
              </a:rPr>
              <a:t>not of objects, but of the place of objects in</a:t>
            </a:r>
            <a:r>
              <a:rPr lang="en-US" dirty="0" smtClean="0">
                <a:latin typeface="Times New Roman" charset="0"/>
              </a:rPr>
              <a:t> 	the </a:t>
            </a:r>
            <a:r>
              <a:rPr lang="en-US" dirty="0">
                <a:latin typeface="Times New Roman" charset="0"/>
              </a:rPr>
              <a:t>world</a:t>
            </a:r>
          </a:p>
          <a:p>
            <a:pPr>
              <a:lnSpc>
                <a:spcPct val="90000"/>
              </a:lnSpc>
            </a:pPr>
            <a:r>
              <a:rPr lang="en-US" dirty="0">
                <a:latin typeface="Times New Roman" charset="0"/>
              </a:rPr>
              <a:t>Painter’s / viewer’s literal perspective is not privileged</a:t>
            </a:r>
          </a:p>
          <a:p>
            <a:pPr>
              <a:lnSpc>
                <a:spcPct val="90000"/>
              </a:lnSpc>
            </a:pPr>
            <a:r>
              <a:rPr lang="en-US" dirty="0">
                <a:latin typeface="Times New Roman" charset="0"/>
              </a:rPr>
              <a:t>Internal point of view</a:t>
            </a:r>
          </a:p>
          <a:p>
            <a:pPr lvl="1">
              <a:lnSpc>
                <a:spcPct val="90000"/>
              </a:lnSpc>
            </a:pPr>
            <a:r>
              <a:rPr lang="en-US" sz="2400" dirty="0">
                <a:latin typeface="Times New Roman" charset="0"/>
                <a:cs typeface="Times New Roman" charset="0"/>
              </a:rPr>
              <a:t>No single perspective</a:t>
            </a:r>
          </a:p>
          <a:p>
            <a:pPr lvl="1">
              <a:lnSpc>
                <a:spcPct val="90000"/>
              </a:lnSpc>
            </a:pPr>
            <a:r>
              <a:rPr lang="en-US" sz="2400" dirty="0">
                <a:latin typeface="Times New Roman" charset="0"/>
                <a:cs typeface="Times New Roman" charset="0"/>
              </a:rPr>
              <a:t>Left and right are internal</a:t>
            </a:r>
          </a:p>
          <a:p>
            <a:pPr lvl="1">
              <a:lnSpc>
                <a:spcPct val="90000"/>
              </a:lnSpc>
            </a:pPr>
            <a:r>
              <a:rPr lang="en-US" sz="2400" dirty="0">
                <a:latin typeface="Times New Roman" charset="0"/>
                <a:cs typeface="Times New Roman" charset="0"/>
              </a:rPr>
              <a:t>No shadows because no external source of light</a:t>
            </a:r>
          </a:p>
          <a:p>
            <a:pPr lvl="1">
              <a:lnSpc>
                <a:spcPct val="90000"/>
              </a:lnSpc>
            </a:pPr>
            <a:r>
              <a:rPr lang="en-US" sz="2400" dirty="0">
                <a:latin typeface="Times New Roman" charset="0"/>
                <a:cs typeface="Times New Roman" charset="0"/>
              </a:rPr>
              <a:t>Objects recede from the center in all directions</a:t>
            </a:r>
          </a:p>
        </p:txBody>
      </p:sp>
      <p:sp>
        <p:nvSpPr>
          <p:cNvPr id="69635" name="Text Box 2053"/>
          <p:cNvSpPr txBox="1">
            <a:spLocks noChangeArrowheads="1"/>
          </p:cNvSpPr>
          <p:nvPr/>
        </p:nvSpPr>
        <p:spPr bwMode="auto">
          <a:xfrm>
            <a:off x="914400" y="1447800"/>
            <a:ext cx="7315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800">
                <a:latin typeface="Garamond" charset="0"/>
                <a:cs typeface="Garamond" charset="0"/>
              </a:rPr>
              <a:t>Why do icons look the way they do?</a:t>
            </a:r>
          </a:p>
        </p:txBody>
      </p:sp>
    </p:spTree>
    <p:extLst>
      <p:ext uri="{BB962C8B-B14F-4D97-AF65-F5344CB8AC3E}">
        <p14:creationId xmlns:p14="http://schemas.microsoft.com/office/powerpoint/2010/main" val="380409249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r>
              <a:rPr lang="en-US">
                <a:latin typeface="Garamond" charset="0"/>
              </a:rPr>
              <a:t>Overview of Perspectives</a:t>
            </a:r>
          </a:p>
        </p:txBody>
      </p:sp>
      <p:pic>
        <p:nvPicPr>
          <p:cNvPr id="71682" name="Picture 6" descr="perspectives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70373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7" descr="perspectives_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43400"/>
            <a:ext cx="8001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3745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228600" y="533400"/>
            <a:ext cx="2895600" cy="1295400"/>
          </a:xfrm>
        </p:spPr>
        <p:txBody>
          <a:bodyPr/>
          <a:lstStyle/>
          <a:p>
            <a:r>
              <a:rPr lang="en-US">
                <a:latin typeface="Garamond" charset="0"/>
              </a:rPr>
              <a:t>Linear Perspective</a:t>
            </a:r>
          </a:p>
        </p:txBody>
      </p:sp>
      <p:pic>
        <p:nvPicPr>
          <p:cNvPr id="73730" name="Picture 4" descr="vermeer_music_les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
            <a:ext cx="56007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152400" y="2286000"/>
            <a:ext cx="2743200" cy="1754188"/>
          </a:xfrm>
          <a:prstGeom prst="rect">
            <a:avLst/>
          </a:prstGeom>
          <a:noFill/>
          <a:ln w="9525">
            <a:noFill/>
            <a:miter lim="800000"/>
            <a:headEnd/>
            <a:tailEnd/>
          </a:ln>
          <a:effectLst/>
        </p:spPr>
        <p:txBody>
          <a:bodyPr>
            <a:spAutoFit/>
          </a:bodyPr>
          <a:lstStyle/>
          <a:p>
            <a:pPr algn="ctr">
              <a:spcBef>
                <a:spcPct val="50000"/>
              </a:spcBef>
              <a:defRPr/>
            </a:pPr>
            <a:r>
              <a:rPr lang="en-US" b="1" dirty="0">
                <a:latin typeface="+mn-lt"/>
              </a:rPr>
              <a:t>Jan Vermeer</a:t>
            </a:r>
            <a:br>
              <a:rPr lang="en-US" b="1" dirty="0">
                <a:latin typeface="+mn-lt"/>
              </a:rPr>
            </a:br>
            <a:r>
              <a:rPr lang="en-US" b="1" dirty="0">
                <a:latin typeface="+mn-lt"/>
              </a:rPr>
              <a:t>(Dutch, 1632</a:t>
            </a:r>
            <a:r>
              <a:rPr lang="en-US" b="1" dirty="0">
                <a:latin typeface="+mn-lt"/>
                <a:cs typeface="Times New Roman" pitchFamily="18" charset="0"/>
              </a:rPr>
              <a:t>–</a:t>
            </a:r>
            <a:r>
              <a:rPr lang="en-US" b="1" dirty="0">
                <a:latin typeface="+mn-lt"/>
              </a:rPr>
              <a:t>1675)</a:t>
            </a:r>
          </a:p>
          <a:p>
            <a:pPr algn="ctr">
              <a:spcBef>
                <a:spcPct val="50000"/>
              </a:spcBef>
              <a:defRPr/>
            </a:pPr>
            <a:r>
              <a:rPr lang="en-US" b="1" i="1" dirty="0">
                <a:latin typeface="+mn-lt"/>
              </a:rPr>
              <a:t>The Music Lesson</a:t>
            </a:r>
            <a:br>
              <a:rPr lang="en-US" b="1" i="1" dirty="0">
                <a:latin typeface="+mn-lt"/>
              </a:rPr>
            </a:br>
            <a:r>
              <a:rPr lang="en-US" dirty="0">
                <a:latin typeface="+mn-lt"/>
              </a:rPr>
              <a:t>(c.1662</a:t>
            </a:r>
            <a:r>
              <a:rPr lang="en-US" b="1" dirty="0">
                <a:latin typeface="+mn-lt"/>
                <a:cs typeface="Times New Roman" pitchFamily="18" charset="0"/>
              </a:rPr>
              <a:t>–</a:t>
            </a:r>
            <a:r>
              <a:rPr lang="en-US" dirty="0">
                <a:latin typeface="+mn-lt"/>
              </a:rPr>
              <a:t>1665)</a:t>
            </a:r>
          </a:p>
        </p:txBody>
      </p:sp>
    </p:spTree>
    <p:extLst>
      <p:ext uri="{BB962C8B-B14F-4D97-AF65-F5344CB8AC3E}">
        <p14:creationId xmlns:p14="http://schemas.microsoft.com/office/powerpoint/2010/main" val="311743886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28600" y="533400"/>
            <a:ext cx="2895600" cy="1295400"/>
          </a:xfrm>
        </p:spPr>
        <p:txBody>
          <a:bodyPr/>
          <a:lstStyle/>
          <a:p>
            <a:r>
              <a:rPr lang="en-US">
                <a:latin typeface="Garamond" charset="0"/>
              </a:rPr>
              <a:t>Linear Perspective</a:t>
            </a:r>
          </a:p>
        </p:txBody>
      </p:sp>
      <p:pic>
        <p:nvPicPr>
          <p:cNvPr id="75778" name="Picture 5" descr="vermeer_music_lesson_edited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
            <a:ext cx="55975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6" descr="perspectives_lin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52800"/>
            <a:ext cx="25908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3312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US">
                <a:latin typeface="Garamond" charset="0"/>
              </a:rPr>
              <a:t>Byzantine Achievements</a:t>
            </a:r>
            <a:endParaRPr lang="en-US" sz="1800">
              <a:latin typeface="Garamond" charset="0"/>
            </a:endParaRPr>
          </a:p>
        </p:txBody>
      </p:sp>
      <p:sp>
        <p:nvSpPr>
          <p:cNvPr id="33794" name="Rectangle 3"/>
          <p:cNvSpPr>
            <a:spLocks noGrp="1" noChangeArrowheads="1"/>
          </p:cNvSpPr>
          <p:nvPr>
            <p:ph type="body" idx="1"/>
          </p:nvPr>
        </p:nvSpPr>
        <p:spPr/>
        <p:txBody>
          <a:bodyPr/>
          <a:lstStyle/>
          <a:p>
            <a:pPr marL="0" indent="0" eaLnBrk="1" hangingPunct="1"/>
            <a:endParaRPr lang="en-US">
              <a:latin typeface="Times New Roman" charset="0"/>
            </a:endParaRPr>
          </a:p>
          <a:p>
            <a:pPr marL="0" indent="0" eaLnBrk="1" hangingPunct="1"/>
            <a:r>
              <a:rPr lang="en-US">
                <a:latin typeface="Times New Roman" charset="0"/>
              </a:rPr>
              <a:t>		1.  Codified Roman Law</a:t>
            </a:r>
          </a:p>
          <a:p>
            <a:pPr marL="0" indent="0" eaLnBrk="1" hangingPunct="1"/>
            <a:endParaRPr lang="en-US">
              <a:latin typeface="Times New Roman" charset="0"/>
            </a:endParaRPr>
          </a:p>
          <a:p>
            <a:pPr marL="0" indent="0" eaLnBrk="1" hangingPunct="1"/>
            <a:r>
              <a:rPr lang="en-US">
                <a:latin typeface="Times New Roman" charset="0"/>
              </a:rPr>
              <a:t>		2.  Preserved Much of Ancient Greek Culture</a:t>
            </a:r>
          </a:p>
          <a:p>
            <a:pPr marL="0" indent="0" eaLnBrk="1" hangingPunct="1"/>
            <a:endParaRPr lang="en-US">
              <a:latin typeface="Times New Roman" charset="0"/>
            </a:endParaRPr>
          </a:p>
          <a:p>
            <a:pPr marL="0" indent="0" eaLnBrk="1" hangingPunct="1"/>
            <a:r>
              <a:rPr lang="en-US">
                <a:latin typeface="Times New Roman" charset="0"/>
              </a:rPr>
              <a:t>		3.  Fostered Art and Architecture</a:t>
            </a:r>
          </a:p>
          <a:p>
            <a:pPr marL="0" indent="0" eaLnBrk="1" hangingPunct="1"/>
            <a:endParaRPr lang="en-US">
              <a:latin typeface="Times New Roman" charset="0"/>
            </a:endParaRPr>
          </a:p>
        </p:txBody>
      </p:sp>
    </p:spTree>
    <p:extLst>
      <p:ext uri="{BB962C8B-B14F-4D97-AF65-F5344CB8AC3E}">
        <p14:creationId xmlns:p14="http://schemas.microsoft.com/office/powerpoint/2010/main" val="8970288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457200" y="381000"/>
            <a:ext cx="8229600" cy="1143000"/>
          </a:xfrm>
        </p:spPr>
        <p:txBody>
          <a:bodyPr/>
          <a:lstStyle/>
          <a:p>
            <a:r>
              <a:rPr lang="en-US">
                <a:latin typeface="Garamond" charset="0"/>
              </a:rPr>
              <a:t>Summary (Converging) Perspective</a:t>
            </a:r>
          </a:p>
        </p:txBody>
      </p:sp>
      <p:pic>
        <p:nvPicPr>
          <p:cNvPr id="77826" name="Picture 4" descr="table-sh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518160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p:cNvSpPr txBox="1">
            <a:spLocks noChangeArrowheads="1"/>
          </p:cNvSpPr>
          <p:nvPr/>
        </p:nvSpPr>
        <p:spPr bwMode="auto">
          <a:xfrm>
            <a:off x="5486400" y="2895600"/>
            <a:ext cx="3352800" cy="2492375"/>
          </a:xfrm>
          <a:prstGeom prst="rect">
            <a:avLst/>
          </a:prstGeom>
          <a:noFill/>
          <a:ln w="9525">
            <a:noFill/>
            <a:miter lim="800000"/>
            <a:headEnd/>
            <a:tailEnd/>
          </a:ln>
          <a:effectLst/>
        </p:spPr>
        <p:txBody>
          <a:bodyPr>
            <a:spAutoFit/>
          </a:bodyPr>
          <a:lstStyle/>
          <a:p>
            <a:pPr marL="231775" indent="-231775">
              <a:spcBef>
                <a:spcPct val="50000"/>
              </a:spcBef>
              <a:buFontTx/>
              <a:buChar char="•"/>
              <a:defRPr/>
            </a:pPr>
            <a:r>
              <a:rPr lang="en-US" dirty="0">
                <a:latin typeface="+mn-lt"/>
              </a:rPr>
              <a:t>Both sides visible</a:t>
            </a:r>
          </a:p>
          <a:p>
            <a:pPr marL="231775" indent="-231775">
              <a:spcBef>
                <a:spcPct val="50000"/>
              </a:spcBef>
              <a:buFontTx/>
              <a:buChar char="•"/>
              <a:defRPr/>
            </a:pPr>
            <a:r>
              <a:rPr lang="en-US" dirty="0">
                <a:latin typeface="+mn-lt"/>
              </a:rPr>
              <a:t>Converging perspective (toward viewer)</a:t>
            </a:r>
          </a:p>
          <a:p>
            <a:pPr marL="231775" indent="-231775">
              <a:spcBef>
                <a:spcPct val="50000"/>
              </a:spcBef>
              <a:buFontTx/>
              <a:buChar char="•"/>
              <a:defRPr/>
            </a:pPr>
            <a:r>
              <a:rPr lang="en-US" dirty="0">
                <a:latin typeface="+mn-lt"/>
              </a:rPr>
              <a:t>Center shifts forward</a:t>
            </a:r>
          </a:p>
          <a:p>
            <a:pPr marL="231775" indent="-231775">
              <a:spcBef>
                <a:spcPct val="50000"/>
              </a:spcBef>
              <a:buFontTx/>
              <a:buChar char="•"/>
              <a:defRPr/>
            </a:pPr>
            <a:r>
              <a:rPr lang="en-US" dirty="0">
                <a:latin typeface="+mn-lt"/>
              </a:rPr>
              <a:t>Front narrows</a:t>
            </a:r>
          </a:p>
        </p:txBody>
      </p:sp>
    </p:spTree>
    <p:extLst>
      <p:ext uri="{BB962C8B-B14F-4D97-AF65-F5344CB8AC3E}">
        <p14:creationId xmlns:p14="http://schemas.microsoft.com/office/powerpoint/2010/main" val="27525510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685800" y="609600"/>
            <a:ext cx="2895600" cy="1981200"/>
          </a:xfrm>
        </p:spPr>
        <p:txBody>
          <a:bodyPr/>
          <a:lstStyle/>
          <a:p>
            <a:r>
              <a:rPr lang="en-US">
                <a:latin typeface="Garamond" charset="0"/>
              </a:rPr>
              <a:t>Inverted (Summary) Perspective</a:t>
            </a:r>
          </a:p>
        </p:txBody>
      </p:sp>
      <p:sp>
        <p:nvSpPr>
          <p:cNvPr id="79874" name="Text Box 5"/>
          <p:cNvSpPr txBox="1">
            <a:spLocks noChangeArrowheads="1"/>
          </p:cNvSpPr>
          <p:nvPr/>
        </p:nvSpPr>
        <p:spPr bwMode="auto">
          <a:xfrm>
            <a:off x="457200" y="33528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a:p>
        </p:txBody>
      </p:sp>
      <p:sp>
        <p:nvSpPr>
          <p:cNvPr id="58374" name="Text Box 6"/>
          <p:cNvSpPr txBox="1">
            <a:spLocks noChangeArrowheads="1"/>
          </p:cNvSpPr>
          <p:nvPr/>
        </p:nvSpPr>
        <p:spPr bwMode="auto">
          <a:xfrm>
            <a:off x="304800" y="3124200"/>
            <a:ext cx="3733800" cy="1754188"/>
          </a:xfrm>
          <a:prstGeom prst="rect">
            <a:avLst/>
          </a:prstGeom>
          <a:noFill/>
          <a:ln w="9525">
            <a:noFill/>
            <a:miter lim="800000"/>
            <a:headEnd/>
            <a:tailEnd/>
          </a:ln>
          <a:effectLst/>
        </p:spPr>
        <p:txBody>
          <a:bodyPr>
            <a:spAutoFit/>
          </a:bodyPr>
          <a:lstStyle/>
          <a:p>
            <a:pPr algn="ctr">
              <a:spcBef>
                <a:spcPct val="50000"/>
              </a:spcBef>
              <a:defRPr/>
            </a:pPr>
            <a:r>
              <a:rPr lang="en-US" dirty="0">
                <a:latin typeface="+mn-lt"/>
              </a:rPr>
              <a:t>Andrei </a:t>
            </a:r>
            <a:r>
              <a:rPr lang="en-US" dirty="0" err="1">
                <a:latin typeface="+mn-lt"/>
              </a:rPr>
              <a:t>Rublev</a:t>
            </a:r>
            <a:r>
              <a:rPr lang="en-US" dirty="0">
                <a:latin typeface="+mn-lt"/>
              </a:rPr>
              <a:t/>
            </a:r>
            <a:br>
              <a:rPr lang="en-US" dirty="0">
                <a:latin typeface="+mn-lt"/>
              </a:rPr>
            </a:br>
            <a:r>
              <a:rPr lang="en-US" dirty="0">
                <a:latin typeface="+mn-lt"/>
              </a:rPr>
              <a:t>(Russian 1360? </a:t>
            </a:r>
            <a:r>
              <a:rPr lang="en-US" dirty="0">
                <a:latin typeface="+mn-lt"/>
                <a:cs typeface="Times New Roman" pitchFamily="18" charset="0"/>
              </a:rPr>
              <a:t>–1430)</a:t>
            </a:r>
          </a:p>
          <a:p>
            <a:pPr algn="ctr">
              <a:spcBef>
                <a:spcPct val="50000"/>
              </a:spcBef>
              <a:defRPr/>
            </a:pPr>
            <a:r>
              <a:rPr lang="en-US" i="1" dirty="0">
                <a:latin typeface="+mn-lt"/>
                <a:cs typeface="Times New Roman" pitchFamily="18" charset="0"/>
              </a:rPr>
              <a:t>Old Testament Trinity</a:t>
            </a:r>
            <a:r>
              <a:rPr lang="en-US" dirty="0">
                <a:latin typeface="+mn-lt"/>
                <a:cs typeface="Times New Roman" pitchFamily="18" charset="0"/>
              </a:rPr>
              <a:t/>
            </a:r>
            <a:br>
              <a:rPr lang="en-US" dirty="0">
                <a:latin typeface="+mn-lt"/>
                <a:cs typeface="Times New Roman" pitchFamily="18" charset="0"/>
              </a:rPr>
            </a:br>
            <a:r>
              <a:rPr lang="en-US" dirty="0">
                <a:latin typeface="+mn-lt"/>
                <a:cs typeface="Times New Roman" pitchFamily="18" charset="0"/>
              </a:rPr>
              <a:t>(early fifteenth century)</a:t>
            </a:r>
          </a:p>
        </p:txBody>
      </p:sp>
      <p:pic>
        <p:nvPicPr>
          <p:cNvPr id="79876" name="Picture 7" descr="rublev_trinity_adjus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
            <a:ext cx="47148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14969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85800" y="609600"/>
            <a:ext cx="2895600" cy="1981200"/>
          </a:xfrm>
        </p:spPr>
        <p:txBody>
          <a:bodyPr/>
          <a:lstStyle/>
          <a:p>
            <a:r>
              <a:rPr lang="en-US">
                <a:latin typeface="Garamond" charset="0"/>
              </a:rPr>
              <a:t>Inverted (Summary) Perspective</a:t>
            </a:r>
          </a:p>
        </p:txBody>
      </p:sp>
      <p:pic>
        <p:nvPicPr>
          <p:cNvPr id="81922" name="Picture 5" descr="perspectives_conver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62400"/>
            <a:ext cx="32194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6" descr="rublev_trinity_adjusted_edi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400"/>
            <a:ext cx="47148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5464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533400" y="609600"/>
            <a:ext cx="2362200" cy="1600200"/>
          </a:xfrm>
        </p:spPr>
        <p:txBody>
          <a:bodyPr/>
          <a:lstStyle/>
          <a:p>
            <a:r>
              <a:rPr lang="en-US">
                <a:latin typeface="Garamond" charset="0"/>
              </a:rPr>
              <a:t>Forward Shift</a:t>
            </a:r>
          </a:p>
        </p:txBody>
      </p:sp>
      <p:pic>
        <p:nvPicPr>
          <p:cNvPr id="83970" name="Picture 4" descr="rublev_trinity_ok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575" y="152400"/>
            <a:ext cx="56213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5"/>
          <p:cNvSpPr txBox="1">
            <a:spLocks noChangeArrowheads="1"/>
          </p:cNvSpPr>
          <p:nvPr/>
        </p:nvSpPr>
        <p:spPr bwMode="auto">
          <a:xfrm>
            <a:off x="152400" y="2667000"/>
            <a:ext cx="3048000" cy="830263"/>
          </a:xfrm>
          <a:prstGeom prst="rect">
            <a:avLst/>
          </a:prstGeom>
          <a:noFill/>
          <a:ln w="9525">
            <a:noFill/>
            <a:miter lim="800000"/>
            <a:headEnd/>
            <a:tailEnd/>
          </a:ln>
          <a:effectLst/>
        </p:spPr>
        <p:txBody>
          <a:bodyPr>
            <a:spAutoFit/>
          </a:bodyPr>
          <a:lstStyle/>
          <a:p>
            <a:pPr algn="ctr">
              <a:spcBef>
                <a:spcPct val="50000"/>
              </a:spcBef>
              <a:defRPr/>
            </a:pPr>
            <a:r>
              <a:rPr lang="en-US" i="1" dirty="0" err="1">
                <a:latin typeface="+mn-lt"/>
              </a:rPr>
              <a:t>Oklad</a:t>
            </a:r>
            <a:r>
              <a:rPr lang="en-US" i="1" dirty="0">
                <a:latin typeface="+mn-lt"/>
              </a:rPr>
              <a:t> </a:t>
            </a:r>
            <a:r>
              <a:rPr lang="en-US" dirty="0">
                <a:latin typeface="+mn-lt"/>
              </a:rPr>
              <a:t>for </a:t>
            </a:r>
            <a:r>
              <a:rPr lang="en-US" dirty="0" err="1">
                <a:latin typeface="+mn-lt"/>
              </a:rPr>
              <a:t>Rublev’s</a:t>
            </a:r>
            <a:r>
              <a:rPr lang="en-US" dirty="0">
                <a:latin typeface="+mn-lt"/>
              </a:rPr>
              <a:t> </a:t>
            </a:r>
            <a:r>
              <a:rPr lang="en-US" i="1" dirty="0">
                <a:latin typeface="+mn-lt"/>
              </a:rPr>
              <a:t>Old Testament Trinity</a:t>
            </a:r>
          </a:p>
        </p:txBody>
      </p:sp>
    </p:spTree>
    <p:extLst>
      <p:ext uri="{BB962C8B-B14F-4D97-AF65-F5344CB8AC3E}">
        <p14:creationId xmlns:p14="http://schemas.microsoft.com/office/powerpoint/2010/main" val="14774919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Andrey</a:t>
            </a:r>
            <a:r>
              <a:rPr lang="en-US" dirty="0" smtClean="0"/>
              <a:t> </a:t>
            </a:r>
            <a:r>
              <a:rPr lang="en-US" dirty="0" err="1" smtClean="0"/>
              <a:t>Rublev</a:t>
            </a:r>
            <a:r>
              <a:rPr lang="en-US" dirty="0" smtClean="0"/>
              <a:t> (1360s</a:t>
            </a:r>
            <a:r>
              <a:rPr lang="en-US" dirty="0" smtClean="0">
                <a:latin typeface="ＭＳ ゴシック"/>
                <a:ea typeface="ＭＳ ゴシック"/>
                <a:cs typeface="ＭＳ ゴシック"/>
              </a:rPr>
              <a:t>−</a:t>
            </a:r>
            <a:r>
              <a:rPr lang="en-US" dirty="0" smtClean="0"/>
              <a:t>1427, 1428, or 1430)</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−no evidence of where he was born</a:t>
            </a:r>
          </a:p>
          <a:p>
            <a:r>
              <a:rPr lang="en-US" dirty="0" smtClean="0"/>
              <a:t>−probably lived in the Trinity St. </a:t>
            </a:r>
            <a:r>
              <a:rPr lang="en-US" dirty="0" err="1" smtClean="0"/>
              <a:t>Sergius</a:t>
            </a:r>
            <a:r>
              <a:rPr lang="en-US" dirty="0" smtClean="0"/>
              <a:t> Monastery</a:t>
            </a:r>
          </a:p>
          <a:p>
            <a:r>
              <a:rPr lang="en-US" dirty="0" smtClean="0"/>
              <a:t>−first mention of </a:t>
            </a:r>
            <a:r>
              <a:rPr lang="en-US" dirty="0" err="1" smtClean="0"/>
              <a:t>Rublev</a:t>
            </a:r>
            <a:r>
              <a:rPr lang="en-US" dirty="0" smtClean="0"/>
              <a:t> in 1405 as decorating icons and frescos for 		the Annunciation Cathedral in the Moscow Kremlin </a:t>
            </a:r>
          </a:p>
          <a:p>
            <a:r>
              <a:rPr lang="en-US" dirty="0" smtClean="0"/>
              <a:t>	−along with </a:t>
            </a:r>
            <a:r>
              <a:rPr lang="en-US" dirty="0" err="1" smtClean="0"/>
              <a:t>Theophanes</a:t>
            </a:r>
            <a:r>
              <a:rPr lang="en-US" dirty="0" smtClean="0"/>
              <a:t> the Greek and </a:t>
            </a:r>
            <a:r>
              <a:rPr lang="en-US" dirty="0" err="1" smtClean="0"/>
              <a:t>Prokhor</a:t>
            </a:r>
            <a:r>
              <a:rPr lang="en-US" dirty="0" smtClean="0"/>
              <a:t> of </a:t>
            </a:r>
            <a:r>
              <a:rPr lang="en-US" dirty="0" err="1" smtClean="0"/>
              <a:t>Gorodets</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Theophanes</a:t>
            </a:r>
            <a:r>
              <a:rPr lang="en-US" dirty="0" smtClean="0"/>
              <a:t> the Greek (</a:t>
            </a:r>
            <a:r>
              <a:rPr lang="en-US" dirty="0" err="1" smtClean="0"/>
              <a:t>Feofan</a:t>
            </a:r>
            <a:r>
              <a:rPr lang="en-US" dirty="0" smtClean="0"/>
              <a:t> </a:t>
            </a:r>
            <a:r>
              <a:rPr lang="en-US" dirty="0" err="1" smtClean="0"/>
              <a:t>Grek</a:t>
            </a:r>
            <a:r>
              <a:rPr lang="en-US" dirty="0" smtClean="0"/>
              <a:t>)</a:t>
            </a:r>
            <a:br>
              <a:rPr lang="en-US" dirty="0" smtClean="0"/>
            </a:br>
            <a:r>
              <a:rPr lang="en-US" dirty="0" smtClean="0"/>
              <a:t>(ca. 1340</a:t>
            </a:r>
            <a:r>
              <a:rPr lang="en-US" dirty="0" smtClean="0">
                <a:latin typeface="ＭＳ ゴシック"/>
                <a:ea typeface="ＭＳ ゴシック"/>
                <a:cs typeface="ＭＳ ゴシック"/>
              </a:rPr>
              <a:t>−</a:t>
            </a:r>
            <a:r>
              <a:rPr lang="en-US" dirty="0" smtClean="0"/>
              <a:t>ca. 1410)</a:t>
            </a:r>
            <a:endParaRPr lang="en-US" dirty="0"/>
          </a:p>
        </p:txBody>
      </p:sp>
      <p:sp>
        <p:nvSpPr>
          <p:cNvPr id="3" name="Content Placeholder 2"/>
          <p:cNvSpPr>
            <a:spLocks noGrp="1"/>
          </p:cNvSpPr>
          <p:nvPr>
            <p:ph idx="1"/>
          </p:nvPr>
        </p:nvSpPr>
        <p:spPr>
          <a:xfrm>
            <a:off x="457200" y="1600200"/>
            <a:ext cx="8686800" cy="4934847"/>
          </a:xfrm>
        </p:spPr>
        <p:txBody>
          <a:bodyPr>
            <a:normAutofit fontScale="92500" lnSpcReduction="10000"/>
          </a:bodyPr>
          <a:lstStyle/>
          <a:p>
            <a:r>
              <a:rPr lang="en-US" dirty="0" smtClean="0"/>
              <a:t>−born in Constantinople</a:t>
            </a:r>
          </a:p>
          <a:p>
            <a:r>
              <a:rPr lang="en-US" dirty="0" smtClean="0"/>
              <a:t>−lived for 30 years in </a:t>
            </a:r>
            <a:r>
              <a:rPr lang="en-US" dirty="0" err="1" smtClean="0"/>
              <a:t>Rus</a:t>
            </a:r>
            <a:r>
              <a:rPr lang="en-US" dirty="0" smtClean="0"/>
              <a:t>’</a:t>
            </a:r>
          </a:p>
          <a:p>
            <a:endParaRPr lang="en-US" dirty="0" smtClean="0"/>
          </a:p>
          <a:p>
            <a:r>
              <a:rPr lang="en-US" dirty="0" smtClean="0"/>
              <a:t>−According to </a:t>
            </a:r>
            <a:r>
              <a:rPr lang="en-US" dirty="0" err="1" smtClean="0"/>
              <a:t>Epifanii</a:t>
            </a:r>
            <a:r>
              <a:rPr lang="en-US" dirty="0" smtClean="0"/>
              <a:t> </a:t>
            </a:r>
            <a:r>
              <a:rPr lang="en-US" dirty="0" err="1" smtClean="0"/>
              <a:t>Premudryi</a:t>
            </a:r>
            <a:r>
              <a:rPr lang="en-US" dirty="0" smtClean="0"/>
              <a:t> (the Wise)</a:t>
            </a:r>
            <a:r>
              <a:rPr lang="ru-RU" dirty="0" smtClean="0"/>
              <a:t> (</a:t>
            </a:r>
            <a:r>
              <a:rPr lang="en-US" dirty="0" err="1" smtClean="0"/>
              <a:t>d</a:t>
            </a:r>
            <a:r>
              <a:rPr lang="ru-RU" dirty="0" smtClean="0"/>
              <a:t>. 1420)</a:t>
            </a:r>
            <a:r>
              <a:rPr lang="en-US" dirty="0" smtClean="0"/>
              <a:t>, “That man </a:t>
            </a:r>
            <a:r>
              <a:rPr lang="en-US" dirty="0" err="1" smtClean="0"/>
              <a:t>Feofan</a:t>
            </a:r>
            <a:r>
              <a:rPr lang="en-US" dirty="0" smtClean="0"/>
              <a:t> </a:t>
            </a:r>
            <a:r>
              <a:rPr lang="en-US" dirty="0" err="1" smtClean="0"/>
              <a:t>Grek</a:t>
            </a:r>
            <a:r>
              <a:rPr lang="en-US" dirty="0" smtClean="0"/>
              <a:t> is a truly wise man and a shrewd philosopher. An exceedingly nice book iconographer and a skillful icon painter. He painted murals for many a church: for some 40-odd stone churches in Constantinople and Chalcedon, in Galati, in Haifa, in </a:t>
            </a:r>
            <a:r>
              <a:rPr lang="en-US" dirty="0" err="1" smtClean="0"/>
              <a:t>Nizhnyi</a:t>
            </a:r>
            <a:r>
              <a:rPr lang="en-US" dirty="0" smtClean="0"/>
              <a:t> Novgorod, and in Great Novgorod and in Moscow too. When he depicted something or somebody, nobody ever saw any models before his face as usually happens with other icon painters who look to and fro in hesitation. And they would rather contemplate models than apply paints. </a:t>
            </a:r>
            <a:r>
              <a:rPr lang="en-US" dirty="0" err="1" smtClean="0"/>
              <a:t>Feofan’s</a:t>
            </a:r>
            <a:r>
              <a:rPr lang="en-US" dirty="0" smtClean="0"/>
              <a:t> hands were busy painting all the time. He would pace up and down and talk with people. And his reason would grasp things above us. He would perceive with his eyes the meaningful beauty.”</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568700" cy="2228850"/>
          </a:xfrm>
        </p:spPr>
        <p:txBody>
          <a:bodyPr>
            <a:noAutofit/>
          </a:bodyPr>
          <a:lstStyle/>
          <a:p>
            <a:r>
              <a:rPr lang="en-US" sz="3200" b="0" dirty="0" err="1" smtClean="0">
                <a:latin typeface="Times New Roman"/>
                <a:cs typeface="Times New Roman"/>
              </a:rPr>
              <a:t>Theophanes</a:t>
            </a:r>
            <a:r>
              <a:rPr lang="en-US" sz="3200" b="0" dirty="0" smtClean="0">
                <a:latin typeface="Times New Roman"/>
                <a:cs typeface="Times New Roman"/>
              </a:rPr>
              <a:t> the Greek </a:t>
            </a:r>
            <a:br>
              <a:rPr lang="en-US" sz="3200" b="0" dirty="0" smtClean="0">
                <a:latin typeface="Times New Roman"/>
                <a:cs typeface="Times New Roman"/>
              </a:rPr>
            </a:br>
            <a:r>
              <a:rPr lang="en-US" sz="3200" b="0" dirty="0" smtClean="0">
                <a:latin typeface="Times New Roman"/>
                <a:cs typeface="Times New Roman"/>
              </a:rPr>
              <a:t>(</a:t>
            </a:r>
            <a:r>
              <a:rPr lang="en-US" sz="3200" b="0" dirty="0" err="1" smtClean="0">
                <a:latin typeface="Times New Roman"/>
                <a:cs typeface="Times New Roman"/>
              </a:rPr>
              <a:t>Feofan</a:t>
            </a:r>
            <a:r>
              <a:rPr lang="en-US" sz="3200" b="0" dirty="0" smtClean="0">
                <a:latin typeface="Times New Roman"/>
                <a:cs typeface="Times New Roman"/>
              </a:rPr>
              <a:t> </a:t>
            </a:r>
            <a:r>
              <a:rPr lang="en-US" sz="3200" b="0" dirty="0" err="1" smtClean="0">
                <a:latin typeface="Times New Roman"/>
                <a:cs typeface="Times New Roman"/>
              </a:rPr>
              <a:t>Grek</a:t>
            </a:r>
            <a:r>
              <a:rPr lang="en-US" sz="3200" b="0" dirty="0" smtClean="0">
                <a:latin typeface="Times New Roman"/>
                <a:cs typeface="Times New Roman"/>
              </a:rPr>
              <a:t>)</a:t>
            </a:r>
            <a:br>
              <a:rPr lang="en-US" sz="3200" b="0" dirty="0" smtClean="0">
                <a:latin typeface="Times New Roman"/>
                <a:cs typeface="Times New Roman"/>
              </a:rPr>
            </a:br>
            <a:r>
              <a:rPr lang="en-US" sz="3200" b="0" dirty="0" smtClean="0">
                <a:latin typeface="Times New Roman"/>
                <a:cs typeface="Times New Roman"/>
              </a:rPr>
              <a:t>(ca. 1340</a:t>
            </a:r>
            <a:r>
              <a:rPr lang="en-US" sz="3200" b="0" dirty="0" smtClean="0">
                <a:latin typeface="Times New Roman"/>
                <a:ea typeface="ＭＳ ゴシック"/>
                <a:cs typeface="Times New Roman"/>
              </a:rPr>
              <a:t>−</a:t>
            </a:r>
            <a:r>
              <a:rPr lang="en-US" sz="3200" b="0" dirty="0" smtClean="0">
                <a:latin typeface="Times New Roman"/>
                <a:cs typeface="Times New Roman"/>
              </a:rPr>
              <a:t>ca. 1410)</a:t>
            </a:r>
            <a:endParaRPr lang="en-US" sz="3200" b="0" dirty="0">
              <a:latin typeface="Times New Roman"/>
              <a:cs typeface="Times New Roman"/>
            </a:endParaRPr>
          </a:p>
        </p:txBody>
      </p:sp>
      <p:pic>
        <p:nvPicPr>
          <p:cNvPr id="4" name="Content Placeholder 3" descr="Transfiguration_by_Feofan_Grek_from_Spaso-Preobrazhensky_Cathedral_in_Pereslavl-Zalessky_(15th_c,_Tretyakov_gallery).jpeg.jpeg"/>
          <p:cNvPicPr>
            <a:picLocks noGrp="1" noChangeAspect="1"/>
          </p:cNvPicPr>
          <p:nvPr>
            <p:ph idx="1"/>
          </p:nvPr>
        </p:nvPicPr>
        <p:blipFill>
          <a:blip r:embed="rId2"/>
          <a:srcRect l="-10697" r="-10697"/>
          <a:stretch>
            <a:fillRect/>
          </a:stretch>
        </p:blipFill>
        <p:spPr>
          <a:xfrm>
            <a:off x="4025900" y="273050"/>
            <a:ext cx="5568950" cy="6381750"/>
          </a:xfrm>
        </p:spPr>
      </p:pic>
      <p:sp>
        <p:nvSpPr>
          <p:cNvPr id="5" name="Text Placeholder 4"/>
          <p:cNvSpPr>
            <a:spLocks noGrp="1"/>
          </p:cNvSpPr>
          <p:nvPr>
            <p:ph type="body" sz="half" idx="2"/>
          </p:nvPr>
        </p:nvSpPr>
        <p:spPr>
          <a:xfrm>
            <a:off x="457200" y="2717800"/>
            <a:ext cx="3008313" cy="3408363"/>
          </a:xfrm>
        </p:spPr>
        <p:txBody>
          <a:bodyPr>
            <a:normAutofit/>
          </a:bodyPr>
          <a:lstStyle/>
          <a:p>
            <a:r>
              <a:rPr lang="en-US" sz="2400" i="1" dirty="0" smtClean="0"/>
              <a:t>Transfiguration  of Jesus </a:t>
            </a:r>
            <a:r>
              <a:rPr lang="en-US" sz="2400" dirty="0" smtClean="0"/>
              <a:t>(1408)</a:t>
            </a:r>
            <a:endParaRPr 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5410200" y="304800"/>
            <a:ext cx="3200400" cy="762000"/>
          </a:xfrm>
        </p:spPr>
        <p:txBody>
          <a:bodyPr/>
          <a:lstStyle/>
          <a:p>
            <a:r>
              <a:rPr lang="en-US">
                <a:latin typeface="Garamond" charset="0"/>
              </a:rPr>
              <a:t>Ouch!</a:t>
            </a:r>
          </a:p>
        </p:txBody>
      </p:sp>
      <p:pic>
        <p:nvPicPr>
          <p:cNvPr id="86018" name="Picture 5" descr="deisis_o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7879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7" descr="deisis_ouch_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133600"/>
            <a:ext cx="35861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Text Box 8"/>
          <p:cNvSpPr txBox="1">
            <a:spLocks noChangeArrowheads="1"/>
          </p:cNvSpPr>
          <p:nvPr/>
        </p:nvSpPr>
        <p:spPr bwMode="auto">
          <a:xfrm>
            <a:off x="5486400" y="1219200"/>
            <a:ext cx="3429000" cy="461963"/>
          </a:xfrm>
          <a:prstGeom prst="rect">
            <a:avLst/>
          </a:prstGeom>
          <a:noFill/>
          <a:ln w="9525">
            <a:noFill/>
            <a:miter lim="800000"/>
            <a:headEnd/>
            <a:tailEnd/>
          </a:ln>
          <a:effectLst/>
        </p:spPr>
        <p:txBody>
          <a:bodyPr>
            <a:spAutoFit/>
          </a:bodyPr>
          <a:lstStyle/>
          <a:p>
            <a:pPr>
              <a:spcBef>
                <a:spcPct val="50000"/>
              </a:spcBef>
              <a:defRPr/>
            </a:pPr>
            <a:r>
              <a:rPr lang="en-US" i="1" dirty="0" err="1">
                <a:latin typeface="+mn-lt"/>
              </a:rPr>
              <a:t>De</a:t>
            </a:r>
            <a:r>
              <a:rPr lang="en-US" i="1" dirty="0" err="1">
                <a:latin typeface="+mn-lt"/>
                <a:ea typeface="RomanCyrillic Std"/>
              </a:rPr>
              <a:t>ë</a:t>
            </a:r>
            <a:r>
              <a:rPr lang="en-US" i="1" dirty="0" err="1">
                <a:latin typeface="+mn-lt"/>
              </a:rPr>
              <a:t>sis</a:t>
            </a:r>
            <a:r>
              <a:rPr lang="en-US" i="1" dirty="0">
                <a:latin typeface="+mn-lt"/>
              </a:rPr>
              <a:t>,</a:t>
            </a:r>
            <a:r>
              <a:rPr lang="en-US" dirty="0">
                <a:latin typeface="+mn-lt"/>
              </a:rPr>
              <a:t> xvi c. </a:t>
            </a:r>
            <a:r>
              <a:rPr lang="en-US" dirty="0" err="1">
                <a:latin typeface="+mn-lt"/>
              </a:rPr>
              <a:t>Velikii</a:t>
            </a:r>
            <a:r>
              <a:rPr lang="en-US" dirty="0">
                <a:latin typeface="+mn-lt"/>
              </a:rPr>
              <a:t> </a:t>
            </a:r>
            <a:r>
              <a:rPr lang="en-US" dirty="0" err="1">
                <a:latin typeface="+mn-lt"/>
              </a:rPr>
              <a:t>Ustiug</a:t>
            </a:r>
            <a:endParaRPr lang="en-US" dirty="0">
              <a:latin typeface="+mn-lt"/>
            </a:endParaRPr>
          </a:p>
        </p:txBody>
      </p:sp>
    </p:spTree>
    <p:extLst>
      <p:ext uri="{BB962C8B-B14F-4D97-AF65-F5344CB8AC3E}">
        <p14:creationId xmlns:p14="http://schemas.microsoft.com/office/powerpoint/2010/main" val="377162255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486400" y="457200"/>
            <a:ext cx="3429000" cy="609600"/>
          </a:xfrm>
        </p:spPr>
        <p:txBody>
          <a:bodyPr>
            <a:normAutofit fontScale="90000"/>
          </a:bodyPr>
          <a:lstStyle/>
          <a:p>
            <a:pPr>
              <a:defRPr/>
            </a:pPr>
            <a:r>
              <a:rPr lang="en-US" sz="4000"/>
              <a:t>Floating Pillars</a:t>
            </a:r>
          </a:p>
        </p:txBody>
      </p:sp>
      <p:pic>
        <p:nvPicPr>
          <p:cNvPr id="88066" name="Picture 4" descr="annunciatio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50736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6" descr="annunciation_1_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209800"/>
            <a:ext cx="33274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 Box 7"/>
          <p:cNvSpPr txBox="1">
            <a:spLocks noChangeArrowheads="1"/>
          </p:cNvSpPr>
          <p:nvPr/>
        </p:nvSpPr>
        <p:spPr bwMode="auto">
          <a:xfrm>
            <a:off x="5562600" y="1295400"/>
            <a:ext cx="3352800" cy="457200"/>
          </a:xfrm>
          <a:prstGeom prst="rect">
            <a:avLst/>
          </a:prstGeom>
          <a:noFill/>
          <a:ln w="9525">
            <a:noFill/>
            <a:miter lim="800000"/>
            <a:headEnd/>
            <a:tailEnd/>
          </a:ln>
          <a:effectLst/>
        </p:spPr>
        <p:txBody>
          <a:bodyPr>
            <a:spAutoFit/>
          </a:bodyPr>
          <a:lstStyle/>
          <a:p>
            <a:pPr algn="ctr">
              <a:spcBef>
                <a:spcPct val="50000"/>
              </a:spcBef>
              <a:defRPr/>
            </a:pPr>
            <a:r>
              <a:rPr lang="en-US" i="1" dirty="0">
                <a:latin typeface="+mn-lt"/>
              </a:rPr>
              <a:t>Annunciation,</a:t>
            </a:r>
            <a:r>
              <a:rPr lang="en-US" dirty="0">
                <a:latin typeface="+mn-lt"/>
              </a:rPr>
              <a:t> xvi c.</a:t>
            </a:r>
          </a:p>
        </p:txBody>
      </p:sp>
    </p:spTree>
    <p:extLst>
      <p:ext uri="{BB962C8B-B14F-4D97-AF65-F5344CB8AC3E}">
        <p14:creationId xmlns:p14="http://schemas.microsoft.com/office/powerpoint/2010/main" val="38747288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304800" y="457200"/>
            <a:ext cx="3505200" cy="685800"/>
          </a:xfrm>
        </p:spPr>
        <p:txBody>
          <a:bodyPr/>
          <a:lstStyle/>
          <a:p>
            <a:r>
              <a:rPr lang="en-US">
                <a:latin typeface="Garamond" charset="0"/>
              </a:rPr>
              <a:t>Broken Curve</a:t>
            </a:r>
          </a:p>
        </p:txBody>
      </p:sp>
      <p:pic>
        <p:nvPicPr>
          <p:cNvPr id="90114" name="Picture 4" descr="curv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0"/>
            <a:ext cx="16795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6" descr="curve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343400"/>
            <a:ext cx="1863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7" descr="pantocrator_b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28600"/>
            <a:ext cx="4829175"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Text Box 8"/>
          <p:cNvSpPr txBox="1">
            <a:spLocks noChangeArrowheads="1"/>
          </p:cNvSpPr>
          <p:nvPr/>
        </p:nvSpPr>
        <p:spPr bwMode="auto">
          <a:xfrm>
            <a:off x="381000" y="1371600"/>
            <a:ext cx="3352800" cy="457200"/>
          </a:xfrm>
          <a:prstGeom prst="rect">
            <a:avLst/>
          </a:prstGeom>
          <a:noFill/>
          <a:ln w="9525">
            <a:noFill/>
            <a:miter lim="800000"/>
            <a:headEnd/>
            <a:tailEnd/>
          </a:ln>
          <a:effectLst/>
        </p:spPr>
        <p:txBody>
          <a:bodyPr>
            <a:spAutoFit/>
          </a:bodyPr>
          <a:lstStyle/>
          <a:p>
            <a:pPr>
              <a:spcBef>
                <a:spcPct val="50000"/>
              </a:spcBef>
              <a:defRPr/>
            </a:pPr>
            <a:r>
              <a:rPr lang="en-US" i="1" dirty="0">
                <a:latin typeface="+mn-lt"/>
              </a:rPr>
              <a:t>Christ </a:t>
            </a:r>
            <a:r>
              <a:rPr lang="en-US" i="1" dirty="0" err="1">
                <a:latin typeface="+mn-lt"/>
              </a:rPr>
              <a:t>Pantocrator</a:t>
            </a:r>
            <a:r>
              <a:rPr lang="en-US" i="1" dirty="0">
                <a:latin typeface="+mn-lt"/>
              </a:rPr>
              <a:t>,</a:t>
            </a:r>
            <a:r>
              <a:rPr lang="en-US" dirty="0">
                <a:latin typeface="+mn-lt"/>
              </a:rPr>
              <a:t> xvi c.</a:t>
            </a:r>
          </a:p>
        </p:txBody>
      </p:sp>
    </p:spTree>
    <p:extLst>
      <p:ext uri="{BB962C8B-B14F-4D97-AF65-F5344CB8AC3E}">
        <p14:creationId xmlns:p14="http://schemas.microsoft.com/office/powerpoint/2010/main" val="34610408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normAutofit/>
          </a:bodyPr>
          <a:lstStyle/>
          <a:p>
            <a:r>
              <a:rPr lang="en-US">
                <a:latin typeface="Garamond" charset="0"/>
              </a:rPr>
              <a:t>Constantinople during Byzantine Empire (reconstruction)</a:t>
            </a:r>
          </a:p>
        </p:txBody>
      </p:sp>
      <p:pic>
        <p:nvPicPr>
          <p:cNvPr id="35842" name="Content Placeholder 1" descr="Bizansist_touchup.jpg"/>
          <p:cNvPicPr>
            <a:picLocks noGrp="1" noChangeAspect="1"/>
          </p:cNvPicPr>
          <p:nvPr>
            <p:ph idx="1"/>
          </p:nvPr>
        </p:nvPicPr>
        <p:blipFill>
          <a:blip r:embed="rId2">
            <a:extLst>
              <a:ext uri="{28A0092B-C50C-407E-A947-70E740481C1C}">
                <a14:useLocalDpi xmlns:a14="http://schemas.microsoft.com/office/drawing/2010/main" val="0"/>
              </a:ext>
            </a:extLst>
          </a:blip>
          <a:srcRect l="14949" r="14949"/>
          <a:stretch>
            <a:fillRect/>
          </a:stretch>
        </p:blipFill>
        <p:spPr>
          <a:xfrm>
            <a:off x="0" y="1600200"/>
            <a:ext cx="9144000" cy="4876800"/>
          </a:xfrm>
        </p:spPr>
      </p:pic>
    </p:spTree>
    <p:extLst>
      <p:ext uri="{BB962C8B-B14F-4D97-AF65-F5344CB8AC3E}">
        <p14:creationId xmlns:p14="http://schemas.microsoft.com/office/powerpoint/2010/main" val="32649695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304800" y="381000"/>
            <a:ext cx="3962400" cy="914400"/>
          </a:xfrm>
        </p:spPr>
        <p:txBody>
          <a:bodyPr/>
          <a:lstStyle/>
          <a:p>
            <a:r>
              <a:rPr lang="en-US">
                <a:latin typeface="Garamond" charset="0"/>
              </a:rPr>
              <a:t>Vertical Shift</a:t>
            </a:r>
          </a:p>
        </p:txBody>
      </p:sp>
      <p:pic>
        <p:nvPicPr>
          <p:cNvPr id="92162" name="Picture 4" descr="nativity_of_virg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963" y="228600"/>
            <a:ext cx="41687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5" descr="nativity_of_virgin_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200400"/>
            <a:ext cx="2627313"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6" descr="cup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895600"/>
            <a:ext cx="1268413"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7" descr="cup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724400"/>
            <a:ext cx="147478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 Box 8"/>
          <p:cNvSpPr txBox="1">
            <a:spLocks noChangeArrowheads="1"/>
          </p:cNvSpPr>
          <p:nvPr/>
        </p:nvSpPr>
        <p:spPr bwMode="auto">
          <a:xfrm>
            <a:off x="304800" y="1600200"/>
            <a:ext cx="4038600" cy="830263"/>
          </a:xfrm>
          <a:prstGeom prst="rect">
            <a:avLst/>
          </a:prstGeom>
          <a:noFill/>
          <a:ln w="9525">
            <a:noFill/>
            <a:miter lim="800000"/>
            <a:headEnd/>
            <a:tailEnd/>
          </a:ln>
          <a:effectLst/>
        </p:spPr>
        <p:txBody>
          <a:bodyPr>
            <a:spAutoFit/>
          </a:bodyPr>
          <a:lstStyle/>
          <a:p>
            <a:pPr algn="ctr">
              <a:spcBef>
                <a:spcPct val="50000"/>
              </a:spcBef>
              <a:defRPr/>
            </a:pPr>
            <a:r>
              <a:rPr lang="en-US" i="1" dirty="0">
                <a:latin typeface="+mn-lt"/>
              </a:rPr>
              <a:t>Nativity of the Mother of God</a:t>
            </a:r>
            <a:r>
              <a:rPr lang="en-US" dirty="0">
                <a:latin typeface="+mn-lt"/>
              </a:rPr>
              <a:t> 1st half of xiv c.</a:t>
            </a:r>
          </a:p>
        </p:txBody>
      </p:sp>
    </p:spTree>
    <p:extLst>
      <p:ext uri="{BB962C8B-B14F-4D97-AF65-F5344CB8AC3E}">
        <p14:creationId xmlns:p14="http://schemas.microsoft.com/office/powerpoint/2010/main" val="201693404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457200" y="609600"/>
            <a:ext cx="3048000" cy="2209800"/>
          </a:xfrm>
        </p:spPr>
        <p:txBody>
          <a:bodyPr/>
          <a:lstStyle/>
          <a:p>
            <a:r>
              <a:rPr lang="en-US" dirty="0">
                <a:latin typeface="Garamond" charset="0"/>
              </a:rPr>
              <a:t>Icon Hills</a:t>
            </a:r>
            <a:br>
              <a:rPr lang="en-US" dirty="0">
                <a:latin typeface="Garamond" charset="0"/>
              </a:rPr>
            </a:br>
            <a:r>
              <a:rPr lang="en-US" dirty="0">
                <a:latin typeface="Garamond" charset="0"/>
              </a:rPr>
              <a:t>(</a:t>
            </a:r>
            <a:r>
              <a:rPr lang="ru-RU" dirty="0">
                <a:latin typeface="Times New Roman"/>
                <a:cs typeface="Times New Roman"/>
              </a:rPr>
              <a:t>Иконные горки</a:t>
            </a:r>
            <a:r>
              <a:rPr lang="ru-RU" dirty="0">
                <a:latin typeface="Garamond" charset="0"/>
              </a:rPr>
              <a:t>)</a:t>
            </a:r>
            <a:endParaRPr lang="en-US" dirty="0">
              <a:latin typeface="Garamond" charset="0"/>
            </a:endParaRPr>
          </a:p>
        </p:txBody>
      </p:sp>
      <p:sp>
        <p:nvSpPr>
          <p:cNvPr id="94210" name="Rectangle 3"/>
          <p:cNvSpPr>
            <a:spLocks noGrp="1" noChangeArrowheads="1"/>
          </p:cNvSpPr>
          <p:nvPr>
            <p:ph idx="1"/>
          </p:nvPr>
        </p:nvSpPr>
        <p:spPr>
          <a:xfrm>
            <a:off x="685800" y="3962400"/>
            <a:ext cx="2590800" cy="2057400"/>
          </a:xfrm>
        </p:spPr>
        <p:txBody>
          <a:bodyPr/>
          <a:lstStyle/>
          <a:p>
            <a:pPr marL="0" indent="0" algn="ctr">
              <a:buFontTx/>
              <a:buNone/>
            </a:pPr>
            <a:r>
              <a:rPr lang="en-US" i="1">
                <a:latin typeface="Times New Roman" charset="0"/>
              </a:rPr>
              <a:t>Nativity</a:t>
            </a:r>
          </a:p>
          <a:p>
            <a:pPr marL="0" indent="0" algn="ctr">
              <a:buFontTx/>
              <a:buNone/>
            </a:pPr>
            <a:r>
              <a:rPr lang="en-US">
                <a:latin typeface="Times New Roman" charset="0"/>
              </a:rPr>
              <a:t>Novgorod</a:t>
            </a:r>
            <a:br>
              <a:rPr lang="en-US">
                <a:latin typeface="Times New Roman" charset="0"/>
              </a:rPr>
            </a:br>
            <a:r>
              <a:rPr lang="en-US">
                <a:latin typeface="Times New Roman" charset="0"/>
              </a:rPr>
              <a:t>xv c.</a:t>
            </a:r>
          </a:p>
        </p:txBody>
      </p:sp>
      <p:pic>
        <p:nvPicPr>
          <p:cNvPr id="94211" name="Picture 5" descr="na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0" y="228600"/>
            <a:ext cx="4962525"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8881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533400" y="533400"/>
            <a:ext cx="2819400" cy="1371600"/>
          </a:xfrm>
        </p:spPr>
        <p:txBody>
          <a:bodyPr/>
          <a:lstStyle/>
          <a:p>
            <a:r>
              <a:rPr lang="en-US">
                <a:latin typeface="Garamond" charset="0"/>
              </a:rPr>
              <a:t>Multiple Heads</a:t>
            </a:r>
          </a:p>
        </p:txBody>
      </p:sp>
      <p:pic>
        <p:nvPicPr>
          <p:cNvPr id="96258" name="Picture 4" descr="bap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228600"/>
            <a:ext cx="50958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609600" y="2209800"/>
            <a:ext cx="2895600" cy="2014538"/>
          </a:xfrm>
          <a:prstGeom prst="rect">
            <a:avLst/>
          </a:prstGeom>
          <a:noFill/>
          <a:ln w="9525">
            <a:noFill/>
            <a:miter lim="800000"/>
            <a:headEnd/>
            <a:tailEnd/>
          </a:ln>
          <a:effectLst/>
        </p:spPr>
        <p:txBody>
          <a:bodyPr>
            <a:spAutoFit/>
          </a:bodyPr>
          <a:lstStyle/>
          <a:p>
            <a:pPr algn="ctr">
              <a:spcBef>
                <a:spcPct val="50000"/>
              </a:spcBef>
              <a:defRPr/>
            </a:pPr>
            <a:r>
              <a:rPr lang="en-US" sz="2800" i="1" dirty="0">
                <a:latin typeface="+mn-lt"/>
              </a:rPr>
              <a:t>Beheading of</a:t>
            </a:r>
            <a:br>
              <a:rPr lang="en-US" sz="2800" i="1" dirty="0">
                <a:latin typeface="+mn-lt"/>
              </a:rPr>
            </a:br>
            <a:r>
              <a:rPr lang="en-US" sz="2800" i="1" dirty="0">
                <a:latin typeface="+mn-lt"/>
              </a:rPr>
              <a:t>John the Baptist</a:t>
            </a:r>
          </a:p>
          <a:p>
            <a:pPr algn="ctr">
              <a:spcBef>
                <a:spcPct val="50000"/>
              </a:spcBef>
              <a:defRPr/>
            </a:pPr>
            <a:r>
              <a:rPr lang="en-US" sz="2800" dirty="0">
                <a:latin typeface="+mn-lt"/>
              </a:rPr>
              <a:t>Novgorod</a:t>
            </a:r>
            <a:br>
              <a:rPr lang="en-US" sz="2800" dirty="0">
                <a:latin typeface="+mn-lt"/>
              </a:rPr>
            </a:br>
            <a:r>
              <a:rPr lang="en-US" sz="2800" dirty="0">
                <a:latin typeface="+mn-lt"/>
              </a:rPr>
              <a:t>End of xv c.</a:t>
            </a:r>
          </a:p>
        </p:txBody>
      </p:sp>
    </p:spTree>
    <p:extLst>
      <p:ext uri="{BB962C8B-B14F-4D97-AF65-F5344CB8AC3E}">
        <p14:creationId xmlns:p14="http://schemas.microsoft.com/office/powerpoint/2010/main" val="7224870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241550"/>
          </a:xfrm>
        </p:spPr>
        <p:txBody>
          <a:bodyPr>
            <a:normAutofit/>
          </a:bodyPr>
          <a:lstStyle/>
          <a:p>
            <a:r>
              <a:rPr lang="en-US" sz="2800" b="0" dirty="0" smtClean="0"/>
              <a:t>Narrative </a:t>
            </a:r>
            <a:r>
              <a:rPr lang="en-US" sz="2800" b="0" dirty="0" smtClean="0">
                <a:latin typeface="ＭＳ ゴシック"/>
                <a:ea typeface="ＭＳ ゴシック"/>
                <a:cs typeface="ＭＳ ゴシック"/>
              </a:rPr>
              <a:t>−</a:t>
            </a:r>
            <a:r>
              <a:rPr lang="en-US" sz="2800" b="0" dirty="0" smtClean="0"/>
              <a:t> one person appears two or more times in same frame</a:t>
            </a:r>
            <a:endParaRPr lang="en-US" sz="2800" b="0" dirty="0"/>
          </a:p>
        </p:txBody>
      </p:sp>
      <p:pic>
        <p:nvPicPr>
          <p:cNvPr id="6" name="Content Placeholder 5" descr="Moses-receives-law-10th-c.jpg"/>
          <p:cNvPicPr>
            <a:picLocks noGrp="1" noChangeAspect="1"/>
          </p:cNvPicPr>
          <p:nvPr>
            <p:ph idx="1"/>
          </p:nvPr>
        </p:nvPicPr>
        <p:blipFill>
          <a:blip r:embed="rId2"/>
          <a:srcRect l="-15364" r="-15364"/>
          <a:stretch>
            <a:fillRect/>
          </a:stretch>
        </p:blipFill>
        <p:spPr>
          <a:xfrm>
            <a:off x="3575050" y="273050"/>
            <a:ext cx="5568950" cy="6229350"/>
          </a:xfrm>
        </p:spPr>
      </p:pic>
      <p:sp>
        <p:nvSpPr>
          <p:cNvPr id="5" name="Text Placeholder 4"/>
          <p:cNvSpPr>
            <a:spLocks noGrp="1"/>
          </p:cNvSpPr>
          <p:nvPr>
            <p:ph type="body" sz="half" idx="2"/>
          </p:nvPr>
        </p:nvSpPr>
        <p:spPr>
          <a:xfrm>
            <a:off x="457200" y="2844800"/>
            <a:ext cx="3008313" cy="3281363"/>
          </a:xfrm>
        </p:spPr>
        <p:txBody>
          <a:bodyPr>
            <a:normAutofit/>
          </a:bodyPr>
          <a:lstStyle/>
          <a:p>
            <a:r>
              <a:rPr lang="en-US" sz="2400" dirty="0" smtClean="0"/>
              <a:t>“Moses receives the law” − 10</a:t>
            </a:r>
            <a:r>
              <a:rPr lang="en-US" sz="2400" baseline="30000" dirty="0" smtClean="0"/>
              <a:t>th</a:t>
            </a:r>
            <a:r>
              <a:rPr lang="en-US" sz="2400" dirty="0" smtClean="0"/>
              <a:t>-century Byzantine icon</a:t>
            </a:r>
            <a:endParaRPr 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241550"/>
          </a:xfrm>
        </p:spPr>
        <p:txBody>
          <a:bodyPr>
            <a:normAutofit/>
          </a:bodyPr>
          <a:lstStyle/>
          <a:p>
            <a:r>
              <a:rPr lang="en-US" sz="2800" b="0" dirty="0" smtClean="0"/>
              <a:t>Narrative </a:t>
            </a:r>
            <a:r>
              <a:rPr lang="en-US" sz="2800" b="0" dirty="0" smtClean="0">
                <a:latin typeface="ＭＳ ゴシック"/>
                <a:ea typeface="ＭＳ ゴシック"/>
                <a:cs typeface="ＭＳ ゴシック"/>
              </a:rPr>
              <a:t>−</a:t>
            </a:r>
            <a:r>
              <a:rPr lang="en-US" sz="2800" b="0" dirty="0" smtClean="0"/>
              <a:t> one person appears two or more times in same frame</a:t>
            </a:r>
            <a:endParaRPr lang="en-US" sz="2800" b="0" dirty="0"/>
          </a:p>
        </p:txBody>
      </p:sp>
      <p:pic>
        <p:nvPicPr>
          <p:cNvPr id="6" name="Content Placeholder 5" descr="Moses-receives-law-10th-c.jpg"/>
          <p:cNvPicPr>
            <a:picLocks noGrp="1" noChangeAspect="1"/>
          </p:cNvPicPr>
          <p:nvPr>
            <p:ph idx="1"/>
          </p:nvPr>
        </p:nvPicPr>
        <p:blipFill>
          <a:blip r:embed="rId2"/>
          <a:srcRect l="-15364" r="-15364"/>
          <a:stretch>
            <a:fillRect/>
          </a:stretch>
        </p:blipFill>
        <p:spPr>
          <a:xfrm>
            <a:off x="3575050" y="273050"/>
            <a:ext cx="5568950" cy="6229350"/>
          </a:xfrm>
        </p:spPr>
      </p:pic>
      <p:sp>
        <p:nvSpPr>
          <p:cNvPr id="5" name="Text Placeholder 4"/>
          <p:cNvSpPr>
            <a:spLocks noGrp="1"/>
          </p:cNvSpPr>
          <p:nvPr>
            <p:ph type="body" sz="half" idx="2"/>
          </p:nvPr>
        </p:nvSpPr>
        <p:spPr>
          <a:xfrm>
            <a:off x="457200" y="2844800"/>
            <a:ext cx="3008313" cy="3281363"/>
          </a:xfrm>
        </p:spPr>
        <p:txBody>
          <a:bodyPr>
            <a:normAutofit/>
          </a:bodyPr>
          <a:lstStyle/>
          <a:p>
            <a:r>
              <a:rPr lang="en-US" sz="2400" dirty="0" smtClean="0"/>
              <a:t>“Moses receives the law” − 10</a:t>
            </a:r>
            <a:r>
              <a:rPr lang="en-US" sz="2400" baseline="30000" dirty="0" smtClean="0"/>
              <a:t>th</a:t>
            </a:r>
            <a:r>
              <a:rPr lang="en-US" sz="2400" dirty="0" smtClean="0"/>
              <a:t>-century Byzantine icon</a:t>
            </a:r>
            <a:endParaRPr lang="en-US" sz="2400" dirty="0"/>
          </a:p>
        </p:txBody>
      </p:sp>
      <p:sp>
        <p:nvSpPr>
          <p:cNvPr id="8" name="Frame 7"/>
          <p:cNvSpPr/>
          <p:nvPr/>
        </p:nvSpPr>
        <p:spPr>
          <a:xfrm>
            <a:off x="4470400" y="2197100"/>
            <a:ext cx="914400" cy="1384300"/>
          </a:xfrm>
          <a:prstGeom prst="frame">
            <a:avLst>
              <a:gd name="adj1" fmla="val 6944"/>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241550"/>
          </a:xfrm>
        </p:spPr>
        <p:txBody>
          <a:bodyPr>
            <a:normAutofit/>
          </a:bodyPr>
          <a:lstStyle/>
          <a:p>
            <a:r>
              <a:rPr lang="en-US" sz="2800" b="0" dirty="0" smtClean="0"/>
              <a:t>Narrative </a:t>
            </a:r>
            <a:r>
              <a:rPr lang="en-US" sz="2800" b="0" dirty="0" smtClean="0">
                <a:latin typeface="ＭＳ ゴシック"/>
                <a:ea typeface="ＭＳ ゴシック"/>
                <a:cs typeface="ＭＳ ゴシック"/>
              </a:rPr>
              <a:t>−</a:t>
            </a:r>
            <a:r>
              <a:rPr lang="en-US" sz="2800" b="0" dirty="0" smtClean="0"/>
              <a:t> one person appears two or more times in same frame</a:t>
            </a:r>
            <a:endParaRPr lang="en-US" sz="2800" b="0" dirty="0"/>
          </a:p>
        </p:txBody>
      </p:sp>
      <p:pic>
        <p:nvPicPr>
          <p:cNvPr id="6" name="Content Placeholder 5" descr="Moses-receives-law-10th-c.jpg"/>
          <p:cNvPicPr>
            <a:picLocks noGrp="1" noChangeAspect="1"/>
          </p:cNvPicPr>
          <p:nvPr>
            <p:ph idx="1"/>
          </p:nvPr>
        </p:nvPicPr>
        <p:blipFill>
          <a:blip r:embed="rId2"/>
          <a:srcRect l="-15364" r="-15364"/>
          <a:stretch>
            <a:fillRect/>
          </a:stretch>
        </p:blipFill>
        <p:spPr>
          <a:xfrm>
            <a:off x="3575050" y="273050"/>
            <a:ext cx="5568950" cy="6229350"/>
          </a:xfrm>
        </p:spPr>
      </p:pic>
      <p:sp>
        <p:nvSpPr>
          <p:cNvPr id="5" name="Text Placeholder 4"/>
          <p:cNvSpPr>
            <a:spLocks noGrp="1"/>
          </p:cNvSpPr>
          <p:nvPr>
            <p:ph type="body" sz="half" idx="2"/>
          </p:nvPr>
        </p:nvSpPr>
        <p:spPr>
          <a:xfrm>
            <a:off x="457200" y="2844800"/>
            <a:ext cx="3008313" cy="3281363"/>
          </a:xfrm>
        </p:spPr>
        <p:txBody>
          <a:bodyPr>
            <a:normAutofit/>
          </a:bodyPr>
          <a:lstStyle/>
          <a:p>
            <a:r>
              <a:rPr lang="en-US" sz="2400" dirty="0" smtClean="0"/>
              <a:t>“Moses receives the law” − 10</a:t>
            </a:r>
            <a:r>
              <a:rPr lang="en-US" sz="2400" baseline="30000" dirty="0" smtClean="0"/>
              <a:t>th</a:t>
            </a:r>
            <a:r>
              <a:rPr lang="en-US" sz="2400" dirty="0" smtClean="0"/>
              <a:t>-century Byzantine icon</a:t>
            </a:r>
            <a:endParaRPr lang="en-US" sz="2400" dirty="0"/>
          </a:p>
        </p:txBody>
      </p:sp>
      <p:sp>
        <p:nvSpPr>
          <p:cNvPr id="8" name="Frame 7"/>
          <p:cNvSpPr/>
          <p:nvPr/>
        </p:nvSpPr>
        <p:spPr>
          <a:xfrm>
            <a:off x="4470400" y="2197100"/>
            <a:ext cx="914400" cy="1384300"/>
          </a:xfrm>
          <a:prstGeom prst="frame">
            <a:avLst>
              <a:gd name="adj1" fmla="val 6944"/>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5384800" y="533400"/>
            <a:ext cx="2108200" cy="2679700"/>
          </a:xfrm>
          <a:prstGeom prst="frame">
            <a:avLst>
              <a:gd name="adj1" fmla="val 406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685800" y="304800"/>
            <a:ext cx="8001000" cy="1371600"/>
          </a:xfrm>
        </p:spPr>
        <p:txBody>
          <a:bodyPr/>
          <a:lstStyle/>
          <a:p>
            <a:r>
              <a:rPr lang="en-US" dirty="0">
                <a:latin typeface="Garamond" charset="0"/>
              </a:rPr>
              <a:t>Multiple Hands (</a:t>
            </a:r>
            <a:r>
              <a:rPr lang="ru-RU" dirty="0">
                <a:latin typeface="Times New Roman"/>
                <a:cs typeface="Times New Roman"/>
              </a:rPr>
              <a:t>Троеручица</a:t>
            </a:r>
            <a:r>
              <a:rPr lang="en-US" dirty="0">
                <a:latin typeface="Garamond" charset="0"/>
              </a:rPr>
              <a:t>)</a:t>
            </a:r>
          </a:p>
        </p:txBody>
      </p:sp>
      <p:pic>
        <p:nvPicPr>
          <p:cNvPr id="98306" name="Picture 4" descr="virgin_three-handed-x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1447800"/>
            <a:ext cx="45243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troeruchica_mid-xviii-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44338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70267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26"/>
          <p:cNvSpPr>
            <a:spLocks noGrp="1" noChangeArrowheads="1"/>
          </p:cNvSpPr>
          <p:nvPr>
            <p:ph type="title"/>
          </p:nvPr>
        </p:nvSpPr>
        <p:spPr>
          <a:xfrm>
            <a:off x="228600" y="228600"/>
            <a:ext cx="3810000" cy="1447800"/>
          </a:xfrm>
        </p:spPr>
        <p:txBody>
          <a:bodyPr/>
          <a:lstStyle/>
          <a:p>
            <a:r>
              <a:rPr lang="en-US">
                <a:latin typeface="Garamond" charset="0"/>
              </a:rPr>
              <a:t>Multiple Souls</a:t>
            </a:r>
          </a:p>
        </p:txBody>
      </p:sp>
      <p:sp>
        <p:nvSpPr>
          <p:cNvPr id="100354" name="Rectangle 1027"/>
          <p:cNvSpPr>
            <a:spLocks noGrp="1" noChangeArrowheads="1"/>
          </p:cNvSpPr>
          <p:nvPr>
            <p:ph idx="1"/>
          </p:nvPr>
        </p:nvSpPr>
        <p:spPr>
          <a:xfrm>
            <a:off x="685800" y="1981200"/>
            <a:ext cx="2819400" cy="4114800"/>
          </a:xfrm>
        </p:spPr>
        <p:txBody>
          <a:bodyPr/>
          <a:lstStyle/>
          <a:p>
            <a:pPr marL="0" indent="0" algn="ctr">
              <a:buFontTx/>
              <a:buNone/>
            </a:pPr>
            <a:r>
              <a:rPr lang="en-US" i="1">
                <a:latin typeface="Times New Roman" charset="0"/>
              </a:rPr>
              <a:t>Dormition of the Mother of God</a:t>
            </a:r>
            <a:r>
              <a:rPr lang="en-US">
                <a:latin typeface="Times New Roman" charset="0"/>
              </a:rPr>
              <a:t> (Cropped)</a:t>
            </a:r>
          </a:p>
          <a:p>
            <a:pPr marL="0" indent="0" algn="ctr">
              <a:buFontTx/>
              <a:buNone/>
            </a:pPr>
            <a:r>
              <a:rPr lang="en-US">
                <a:latin typeface="Times New Roman" charset="0"/>
              </a:rPr>
              <a:t>Novgorod, early xiii c.</a:t>
            </a:r>
          </a:p>
        </p:txBody>
      </p:sp>
      <p:pic>
        <p:nvPicPr>
          <p:cNvPr id="100355" name="Picture 1029" descr="dormition_novgorod_x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52400"/>
            <a:ext cx="4699000"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48316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685800" y="609600"/>
            <a:ext cx="7772400" cy="762000"/>
          </a:xfrm>
        </p:spPr>
        <p:txBody>
          <a:bodyPr/>
          <a:lstStyle/>
          <a:p>
            <a:r>
              <a:rPr lang="en-US">
                <a:latin typeface="Garamond" charset="0"/>
              </a:rPr>
              <a:t>Multiple Souls</a:t>
            </a:r>
          </a:p>
        </p:txBody>
      </p:sp>
      <p:pic>
        <p:nvPicPr>
          <p:cNvPr id="102402" name="Picture 6" descr="dormition_novgorod_xiii_detai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733800"/>
            <a:ext cx="44958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2" name="Text Box 8"/>
          <p:cNvSpPr txBox="1">
            <a:spLocks noChangeArrowheads="1"/>
          </p:cNvSpPr>
          <p:nvPr/>
        </p:nvSpPr>
        <p:spPr bwMode="auto">
          <a:xfrm>
            <a:off x="4343400" y="1600200"/>
            <a:ext cx="4495800" cy="1384300"/>
          </a:xfrm>
          <a:prstGeom prst="rect">
            <a:avLst/>
          </a:prstGeom>
          <a:noFill/>
          <a:ln w="9525">
            <a:noFill/>
            <a:miter lim="800000"/>
            <a:headEnd/>
            <a:tailEnd/>
          </a:ln>
          <a:effectLst/>
        </p:spPr>
        <p:txBody>
          <a:bodyPr>
            <a:spAutoFit/>
          </a:bodyPr>
          <a:lstStyle/>
          <a:p>
            <a:pPr algn="ctr">
              <a:spcBef>
                <a:spcPct val="50000"/>
              </a:spcBef>
              <a:defRPr/>
            </a:pPr>
            <a:r>
              <a:rPr lang="en-US" i="1" dirty="0" err="1">
                <a:latin typeface="+mn-lt"/>
              </a:rPr>
              <a:t>Dormition</a:t>
            </a:r>
            <a:r>
              <a:rPr lang="en-US" i="1" dirty="0">
                <a:latin typeface="+mn-lt"/>
              </a:rPr>
              <a:t> of the Mother of God</a:t>
            </a:r>
            <a:r>
              <a:rPr lang="en-US" dirty="0">
                <a:latin typeface="+mn-lt"/>
              </a:rPr>
              <a:t/>
            </a:r>
            <a:br>
              <a:rPr lang="en-US" dirty="0">
                <a:latin typeface="+mn-lt"/>
              </a:rPr>
            </a:br>
            <a:r>
              <a:rPr lang="en-US" dirty="0">
                <a:latin typeface="+mn-lt"/>
              </a:rPr>
              <a:t>(Details)</a:t>
            </a:r>
          </a:p>
          <a:p>
            <a:pPr algn="ctr">
              <a:spcBef>
                <a:spcPct val="50000"/>
              </a:spcBef>
              <a:defRPr/>
            </a:pPr>
            <a:r>
              <a:rPr lang="en-US" dirty="0">
                <a:latin typeface="+mn-lt"/>
              </a:rPr>
              <a:t>Novgorod, early xiii c</a:t>
            </a:r>
          </a:p>
        </p:txBody>
      </p:sp>
      <p:pic>
        <p:nvPicPr>
          <p:cNvPr id="102404" name="Picture 9" descr="dormition_novgorod_xiii_detai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371475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25531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304800" y="381000"/>
            <a:ext cx="3429000" cy="1295400"/>
          </a:xfrm>
        </p:spPr>
        <p:txBody>
          <a:bodyPr/>
          <a:lstStyle/>
          <a:p>
            <a:r>
              <a:rPr lang="en-US">
                <a:latin typeface="Garamond" charset="0"/>
              </a:rPr>
              <a:t>Russian Annunciation</a:t>
            </a:r>
          </a:p>
        </p:txBody>
      </p:sp>
      <p:pic>
        <p:nvPicPr>
          <p:cNvPr id="104450" name="Picture 4" descr="annunc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8600"/>
            <a:ext cx="50244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5"/>
          <p:cNvSpPr txBox="1">
            <a:spLocks noChangeArrowheads="1"/>
          </p:cNvSpPr>
          <p:nvPr/>
        </p:nvSpPr>
        <p:spPr bwMode="auto">
          <a:xfrm>
            <a:off x="533400" y="2209800"/>
            <a:ext cx="2971800" cy="457200"/>
          </a:xfrm>
          <a:prstGeom prst="rect">
            <a:avLst/>
          </a:prstGeom>
          <a:noFill/>
          <a:ln w="9525">
            <a:noFill/>
            <a:miter lim="800000"/>
            <a:headEnd/>
            <a:tailEnd/>
          </a:ln>
          <a:effectLst/>
        </p:spPr>
        <p:txBody>
          <a:bodyPr>
            <a:spAutoFit/>
          </a:bodyPr>
          <a:lstStyle/>
          <a:p>
            <a:pPr algn="ctr">
              <a:spcBef>
                <a:spcPct val="50000"/>
              </a:spcBef>
              <a:defRPr/>
            </a:pPr>
            <a:r>
              <a:rPr lang="en-US" dirty="0">
                <a:latin typeface="+mn-lt"/>
              </a:rPr>
              <a:t>xiv</a:t>
            </a:r>
            <a:r>
              <a:rPr lang="en-US" dirty="0">
                <a:latin typeface="+mn-lt"/>
                <a:cs typeface="Times New Roman" pitchFamily="18" charset="0"/>
              </a:rPr>
              <a:t>–</a:t>
            </a:r>
            <a:r>
              <a:rPr lang="en-US" dirty="0">
                <a:latin typeface="+mn-lt"/>
              </a:rPr>
              <a:t>xv c.</a:t>
            </a:r>
          </a:p>
        </p:txBody>
      </p:sp>
    </p:spTree>
    <p:extLst>
      <p:ext uri="{BB962C8B-B14F-4D97-AF65-F5344CB8AC3E}">
        <p14:creationId xmlns:p14="http://schemas.microsoft.com/office/powerpoint/2010/main" val="28667511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sz="3400">
                <a:latin typeface="Garamond" charset="0"/>
              </a:rPr>
              <a:t>The Kingdom of Christ on Earth</a:t>
            </a:r>
            <a:endParaRPr lang="en-US" sz="1800">
              <a:latin typeface="Garamond" charset="0"/>
            </a:endParaRPr>
          </a:p>
        </p:txBody>
      </p:sp>
      <p:sp>
        <p:nvSpPr>
          <p:cNvPr id="36866" name="Rectangle 3"/>
          <p:cNvSpPr>
            <a:spLocks noGrp="1" noChangeArrowheads="1"/>
          </p:cNvSpPr>
          <p:nvPr>
            <p:ph type="body" idx="1"/>
          </p:nvPr>
        </p:nvSpPr>
        <p:spPr/>
        <p:txBody>
          <a:bodyPr/>
          <a:lstStyle/>
          <a:p>
            <a:pPr marL="0" indent="0" eaLnBrk="1" hangingPunct="1"/>
            <a:endParaRPr lang="en-US">
              <a:latin typeface="Times New Roman" charset="0"/>
            </a:endParaRPr>
          </a:p>
          <a:p>
            <a:pPr marL="0" indent="0" eaLnBrk="1" hangingPunct="1"/>
            <a:r>
              <a:rPr lang="en-US">
                <a:latin typeface="Times New Roman" charset="0"/>
              </a:rPr>
              <a:t>		1.  Basileus (Emperor) (chooses patriarch)</a:t>
            </a:r>
          </a:p>
          <a:p>
            <a:pPr marL="0" indent="0" eaLnBrk="1" hangingPunct="1"/>
            <a:endParaRPr lang="en-US">
              <a:latin typeface="Times New Roman" charset="0"/>
            </a:endParaRPr>
          </a:p>
          <a:p>
            <a:pPr marL="0" indent="0" eaLnBrk="1" hangingPunct="1"/>
            <a:r>
              <a:rPr lang="en-US">
                <a:latin typeface="Times New Roman" charset="0"/>
              </a:rPr>
              <a:t>		2.  Patriarch of Constantinople (advises basileus)</a:t>
            </a:r>
          </a:p>
          <a:p>
            <a:pPr marL="0" indent="0" eaLnBrk="1" hangingPunct="1"/>
            <a:endParaRPr lang="en-US">
              <a:latin typeface="Times New Roman" charset="0"/>
            </a:endParaRPr>
          </a:p>
        </p:txBody>
      </p:sp>
    </p:spTree>
    <p:extLst>
      <p:ext uri="{BB962C8B-B14F-4D97-AF65-F5344CB8AC3E}">
        <p14:creationId xmlns:p14="http://schemas.microsoft.com/office/powerpoint/2010/main" val="233859933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81000" y="609600"/>
            <a:ext cx="3352800" cy="1828800"/>
          </a:xfrm>
        </p:spPr>
        <p:txBody>
          <a:bodyPr/>
          <a:lstStyle/>
          <a:p>
            <a:r>
              <a:rPr lang="en-US">
                <a:latin typeface="Garamond" charset="0"/>
              </a:rPr>
              <a:t>El Greco Annunciation</a:t>
            </a:r>
          </a:p>
        </p:txBody>
      </p:sp>
      <p:pic>
        <p:nvPicPr>
          <p:cNvPr id="106498" name="Picture 6" descr="el-greco_annunc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228600"/>
            <a:ext cx="5207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7"/>
          <p:cNvSpPr txBox="1">
            <a:spLocks noChangeArrowheads="1"/>
          </p:cNvSpPr>
          <p:nvPr/>
        </p:nvSpPr>
        <p:spPr bwMode="auto">
          <a:xfrm>
            <a:off x="762000" y="2590800"/>
            <a:ext cx="2438400" cy="457200"/>
          </a:xfrm>
          <a:prstGeom prst="rect">
            <a:avLst/>
          </a:prstGeom>
          <a:noFill/>
          <a:ln w="9525">
            <a:noFill/>
            <a:miter lim="800000"/>
            <a:headEnd/>
            <a:tailEnd/>
          </a:ln>
          <a:effectLst/>
        </p:spPr>
        <p:txBody>
          <a:bodyPr>
            <a:spAutoFit/>
          </a:bodyPr>
          <a:lstStyle/>
          <a:p>
            <a:pPr algn="ctr">
              <a:spcBef>
                <a:spcPct val="50000"/>
              </a:spcBef>
              <a:defRPr/>
            </a:pPr>
            <a:r>
              <a:rPr lang="en-US" dirty="0">
                <a:latin typeface="+mn-lt"/>
              </a:rPr>
              <a:t>1570</a:t>
            </a:r>
            <a:r>
              <a:rPr lang="en-US" dirty="0">
                <a:latin typeface="+mn-lt"/>
                <a:cs typeface="Times New Roman" pitchFamily="18" charset="0"/>
              </a:rPr>
              <a:t>–</a:t>
            </a:r>
            <a:r>
              <a:rPr lang="en-US" dirty="0">
                <a:latin typeface="+mn-lt"/>
              </a:rPr>
              <a:t>1575</a:t>
            </a:r>
          </a:p>
        </p:txBody>
      </p:sp>
    </p:spTree>
    <p:extLst>
      <p:ext uri="{BB962C8B-B14F-4D97-AF65-F5344CB8AC3E}">
        <p14:creationId xmlns:p14="http://schemas.microsoft.com/office/powerpoint/2010/main" val="246830879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685800" y="609600"/>
            <a:ext cx="3429000" cy="1524000"/>
          </a:xfrm>
        </p:spPr>
        <p:txBody>
          <a:bodyPr/>
          <a:lstStyle/>
          <a:p>
            <a:r>
              <a:rPr lang="en-US">
                <a:latin typeface="Garamond" charset="0"/>
              </a:rPr>
              <a:t>Rossetti Annunciation</a:t>
            </a:r>
          </a:p>
        </p:txBody>
      </p:sp>
      <p:pic>
        <p:nvPicPr>
          <p:cNvPr id="108546" name="Picture 4" descr="rossetti_annunc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
            <a:ext cx="35433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p:cNvSpPr txBox="1">
            <a:spLocks noChangeArrowheads="1"/>
          </p:cNvSpPr>
          <p:nvPr/>
        </p:nvSpPr>
        <p:spPr bwMode="auto">
          <a:xfrm>
            <a:off x="1295400" y="2590800"/>
            <a:ext cx="2209800" cy="457200"/>
          </a:xfrm>
          <a:prstGeom prst="rect">
            <a:avLst/>
          </a:prstGeom>
          <a:noFill/>
          <a:ln w="9525">
            <a:noFill/>
            <a:miter lim="800000"/>
            <a:headEnd/>
            <a:tailEnd/>
          </a:ln>
          <a:effectLst/>
        </p:spPr>
        <p:txBody>
          <a:bodyPr>
            <a:spAutoFit/>
          </a:bodyPr>
          <a:lstStyle/>
          <a:p>
            <a:pPr algn="ctr">
              <a:spcBef>
                <a:spcPct val="50000"/>
              </a:spcBef>
              <a:defRPr/>
            </a:pPr>
            <a:r>
              <a:rPr lang="en-US" dirty="0">
                <a:latin typeface="+mn-lt"/>
              </a:rPr>
              <a:t>1850</a:t>
            </a:r>
          </a:p>
        </p:txBody>
      </p:sp>
    </p:spTree>
    <p:extLst>
      <p:ext uri="{BB962C8B-B14F-4D97-AF65-F5344CB8AC3E}">
        <p14:creationId xmlns:p14="http://schemas.microsoft.com/office/powerpoint/2010/main" val="158734955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33400" y="609600"/>
            <a:ext cx="3124200" cy="1143000"/>
          </a:xfrm>
        </p:spPr>
        <p:txBody>
          <a:bodyPr/>
          <a:lstStyle/>
          <a:p>
            <a:r>
              <a:rPr lang="en-US">
                <a:latin typeface="Garamond" charset="0"/>
              </a:rPr>
              <a:t>Synecdoche</a:t>
            </a:r>
          </a:p>
        </p:txBody>
      </p:sp>
      <p:pic>
        <p:nvPicPr>
          <p:cNvPr id="110594" name="Picture 4" descr="en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088" y="228600"/>
            <a:ext cx="50863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5"/>
          <p:cNvSpPr txBox="1">
            <a:spLocks noChangeArrowheads="1"/>
          </p:cNvSpPr>
          <p:nvPr/>
        </p:nvSpPr>
        <p:spPr bwMode="auto">
          <a:xfrm>
            <a:off x="609600" y="2057400"/>
            <a:ext cx="2971800" cy="1384300"/>
          </a:xfrm>
          <a:prstGeom prst="rect">
            <a:avLst/>
          </a:prstGeom>
          <a:noFill/>
          <a:ln w="9525">
            <a:noFill/>
            <a:miter lim="800000"/>
            <a:headEnd/>
            <a:tailEnd/>
          </a:ln>
          <a:effectLst/>
        </p:spPr>
        <p:txBody>
          <a:bodyPr>
            <a:spAutoFit/>
          </a:bodyPr>
          <a:lstStyle/>
          <a:p>
            <a:pPr algn="ctr">
              <a:spcBef>
                <a:spcPct val="50000"/>
              </a:spcBef>
              <a:defRPr/>
            </a:pPr>
            <a:r>
              <a:rPr lang="en-US" i="1" dirty="0">
                <a:latin typeface="+mn-lt"/>
              </a:rPr>
              <a:t>Entry into Jerusalem</a:t>
            </a:r>
          </a:p>
          <a:p>
            <a:pPr algn="ctr">
              <a:spcBef>
                <a:spcPct val="50000"/>
              </a:spcBef>
              <a:defRPr/>
            </a:pPr>
            <a:r>
              <a:rPr lang="en-US" dirty="0" err="1">
                <a:latin typeface="+mn-lt"/>
              </a:rPr>
              <a:t>Palekh</a:t>
            </a:r>
            <a:r>
              <a:rPr lang="en-US" dirty="0">
                <a:latin typeface="+mn-lt"/>
              </a:rPr>
              <a:t/>
            </a:r>
            <a:br>
              <a:rPr lang="en-US" dirty="0">
                <a:latin typeface="+mn-lt"/>
              </a:rPr>
            </a:br>
            <a:r>
              <a:rPr lang="en-US" dirty="0">
                <a:latin typeface="+mn-lt"/>
              </a:rPr>
              <a:t>First half of xviii c.</a:t>
            </a:r>
          </a:p>
        </p:txBody>
      </p:sp>
    </p:spTree>
    <p:extLst>
      <p:ext uri="{BB962C8B-B14F-4D97-AF65-F5344CB8AC3E}">
        <p14:creationId xmlns:p14="http://schemas.microsoft.com/office/powerpoint/2010/main" val="27408804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304800" y="228600"/>
            <a:ext cx="8534400" cy="838200"/>
          </a:xfrm>
        </p:spPr>
        <p:txBody>
          <a:bodyPr/>
          <a:lstStyle/>
          <a:p>
            <a:r>
              <a:rPr lang="en-US" sz="4000">
                <a:latin typeface="Garamond" charset="0"/>
              </a:rPr>
              <a:t>Nineteenth-Twentieth Century: Cezanne</a:t>
            </a:r>
          </a:p>
        </p:txBody>
      </p:sp>
      <p:sp>
        <p:nvSpPr>
          <p:cNvPr id="112642" name="Rectangle 3"/>
          <p:cNvSpPr>
            <a:spLocks noGrp="1" noChangeArrowheads="1"/>
          </p:cNvSpPr>
          <p:nvPr>
            <p:ph idx="1"/>
          </p:nvPr>
        </p:nvSpPr>
        <p:spPr>
          <a:xfrm>
            <a:off x="152400" y="1143000"/>
            <a:ext cx="2133600" cy="4114800"/>
          </a:xfrm>
        </p:spPr>
        <p:txBody>
          <a:bodyPr/>
          <a:lstStyle/>
          <a:p>
            <a:pPr marL="0" indent="0">
              <a:buFontTx/>
              <a:buNone/>
            </a:pPr>
            <a:r>
              <a:rPr lang="en-US" sz="2800">
                <a:latin typeface="Times New Roman" charset="0"/>
              </a:rPr>
              <a:t>Paul Cezanne</a:t>
            </a:r>
          </a:p>
          <a:p>
            <a:pPr marL="0" indent="0">
              <a:buFontTx/>
              <a:buNone/>
            </a:pPr>
            <a:r>
              <a:rPr lang="en-US" sz="2800">
                <a:latin typeface="Times New Roman" charset="0"/>
              </a:rPr>
              <a:t>(French, 1839–1906)</a:t>
            </a:r>
          </a:p>
          <a:p>
            <a:pPr marL="0" indent="0">
              <a:buFontTx/>
              <a:buNone/>
            </a:pPr>
            <a:r>
              <a:rPr lang="en-US" sz="2800" i="1">
                <a:latin typeface="Times New Roman" charset="0"/>
              </a:rPr>
              <a:t>Still Life with Basket of Apples</a:t>
            </a:r>
          </a:p>
          <a:p>
            <a:pPr marL="0" indent="0">
              <a:buFontTx/>
              <a:buNone/>
            </a:pPr>
            <a:r>
              <a:rPr lang="en-US" sz="2800">
                <a:latin typeface="Times New Roman" charset="0"/>
              </a:rPr>
              <a:t>(1890–1904)</a:t>
            </a:r>
          </a:p>
        </p:txBody>
      </p:sp>
      <p:pic>
        <p:nvPicPr>
          <p:cNvPr id="112643" name="Picture 4" descr="cezanne_basket-apples_1890-19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0"/>
            <a:ext cx="67183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11365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304800" y="228600"/>
            <a:ext cx="8534400" cy="838200"/>
          </a:xfrm>
        </p:spPr>
        <p:txBody>
          <a:bodyPr/>
          <a:lstStyle/>
          <a:p>
            <a:r>
              <a:rPr lang="en-US" sz="4000">
                <a:latin typeface="Garamond" charset="0"/>
              </a:rPr>
              <a:t>Nineteenth-Twentieth Century: Cezanne</a:t>
            </a:r>
          </a:p>
        </p:txBody>
      </p:sp>
      <p:sp>
        <p:nvSpPr>
          <p:cNvPr id="113666" name="Rectangle 3"/>
          <p:cNvSpPr>
            <a:spLocks noGrp="1" noChangeArrowheads="1"/>
          </p:cNvSpPr>
          <p:nvPr>
            <p:ph idx="1"/>
          </p:nvPr>
        </p:nvSpPr>
        <p:spPr>
          <a:xfrm>
            <a:off x="152400" y="1143000"/>
            <a:ext cx="2133600" cy="4114800"/>
          </a:xfrm>
        </p:spPr>
        <p:txBody>
          <a:bodyPr/>
          <a:lstStyle/>
          <a:p>
            <a:pPr marL="0" indent="0">
              <a:buFontTx/>
              <a:buNone/>
            </a:pPr>
            <a:r>
              <a:rPr lang="en-US" sz="2800">
                <a:latin typeface="Times New Roman" charset="0"/>
              </a:rPr>
              <a:t>Paul Cezanne</a:t>
            </a:r>
          </a:p>
          <a:p>
            <a:pPr marL="0" indent="0">
              <a:buFontTx/>
              <a:buNone/>
            </a:pPr>
            <a:r>
              <a:rPr lang="en-US" sz="2800">
                <a:latin typeface="Times New Roman" charset="0"/>
              </a:rPr>
              <a:t>(French, 1839–1906)</a:t>
            </a:r>
          </a:p>
          <a:p>
            <a:pPr marL="0" indent="0">
              <a:buFontTx/>
              <a:buNone/>
            </a:pPr>
            <a:r>
              <a:rPr lang="en-US" sz="2800" i="1">
                <a:latin typeface="Times New Roman" charset="0"/>
              </a:rPr>
              <a:t>Still Life with Basket of Apples</a:t>
            </a:r>
          </a:p>
          <a:p>
            <a:pPr marL="0" indent="0">
              <a:buFontTx/>
              <a:buNone/>
            </a:pPr>
            <a:r>
              <a:rPr lang="en-US" sz="2800">
                <a:latin typeface="Times New Roman" charset="0"/>
              </a:rPr>
              <a:t>(1890–1904)</a:t>
            </a:r>
          </a:p>
        </p:txBody>
      </p:sp>
      <p:pic>
        <p:nvPicPr>
          <p:cNvPr id="113667" name="Picture 5" descr="cezanne_basket-apples_1890-1904_edi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0"/>
            <a:ext cx="67056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60256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r>
              <a:rPr lang="en-US">
                <a:latin typeface="Garamond" charset="0"/>
              </a:rPr>
              <a:t>Twentieth Century: Duchamp</a:t>
            </a:r>
          </a:p>
        </p:txBody>
      </p:sp>
      <p:sp>
        <p:nvSpPr>
          <p:cNvPr id="114690" name="Rectangle 3"/>
          <p:cNvSpPr>
            <a:spLocks noGrp="1" noChangeArrowheads="1"/>
          </p:cNvSpPr>
          <p:nvPr>
            <p:ph idx="1"/>
          </p:nvPr>
        </p:nvSpPr>
        <p:spPr>
          <a:xfrm>
            <a:off x="685800" y="2667000"/>
            <a:ext cx="4495800" cy="3429000"/>
          </a:xfrm>
        </p:spPr>
        <p:txBody>
          <a:bodyPr/>
          <a:lstStyle/>
          <a:p>
            <a:pPr marL="0" indent="0" algn="ctr">
              <a:buFontTx/>
              <a:buNone/>
            </a:pPr>
            <a:r>
              <a:rPr lang="en-US">
                <a:latin typeface="Times New Roman" charset="0"/>
              </a:rPr>
              <a:t>Marcel Duchamp</a:t>
            </a:r>
            <a:br>
              <a:rPr lang="en-US">
                <a:latin typeface="Times New Roman" charset="0"/>
              </a:rPr>
            </a:br>
            <a:r>
              <a:rPr lang="en-US">
                <a:latin typeface="Times New Roman" charset="0"/>
              </a:rPr>
              <a:t>(American, </a:t>
            </a:r>
            <a:r>
              <a:rPr lang="en-US">
                <a:solidFill>
                  <a:srgbClr val="000000"/>
                </a:solidFill>
                <a:latin typeface="Times New Roman" charset="0"/>
                <a:cs typeface="Arial" charset="0"/>
              </a:rPr>
              <a:t>1887</a:t>
            </a:r>
            <a:r>
              <a:rPr lang="en-US">
                <a:solidFill>
                  <a:srgbClr val="000000"/>
                </a:solidFill>
                <a:latin typeface="Times New Roman" charset="0"/>
              </a:rPr>
              <a:t>–</a:t>
            </a:r>
            <a:r>
              <a:rPr lang="en-US">
                <a:solidFill>
                  <a:srgbClr val="000000"/>
                </a:solidFill>
                <a:latin typeface="Times New Roman" charset="0"/>
                <a:cs typeface="Arial" charset="0"/>
              </a:rPr>
              <a:t>1968</a:t>
            </a:r>
            <a:r>
              <a:rPr lang="en-US">
                <a:latin typeface="Times New Roman" charset="0"/>
              </a:rPr>
              <a:t>)</a:t>
            </a:r>
          </a:p>
          <a:p>
            <a:pPr marL="0" indent="0" algn="ctr">
              <a:buFontTx/>
              <a:buNone/>
            </a:pPr>
            <a:r>
              <a:rPr lang="en-US" i="1">
                <a:latin typeface="Times New Roman" charset="0"/>
              </a:rPr>
              <a:t>Nude Decending a Staircase No. 2 </a:t>
            </a:r>
            <a:r>
              <a:rPr lang="en-US">
                <a:latin typeface="Times New Roman" charset="0"/>
              </a:rPr>
              <a:t>(1912)</a:t>
            </a:r>
          </a:p>
        </p:txBody>
      </p:sp>
      <p:pic>
        <p:nvPicPr>
          <p:cNvPr id="114691" name="Picture 4" descr="duchamp_nude-staircase_19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05000"/>
            <a:ext cx="2859088"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23387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r>
              <a:rPr lang="en-US">
                <a:latin typeface="Garamond" charset="0"/>
              </a:rPr>
              <a:t>Twentieth Century: Rivera</a:t>
            </a:r>
          </a:p>
        </p:txBody>
      </p:sp>
      <p:sp>
        <p:nvSpPr>
          <p:cNvPr id="116738" name="Rectangle 3"/>
          <p:cNvSpPr>
            <a:spLocks noGrp="1" noChangeArrowheads="1"/>
          </p:cNvSpPr>
          <p:nvPr>
            <p:ph idx="1"/>
          </p:nvPr>
        </p:nvSpPr>
        <p:spPr>
          <a:xfrm>
            <a:off x="457200" y="2362200"/>
            <a:ext cx="4038600" cy="3733800"/>
          </a:xfrm>
        </p:spPr>
        <p:txBody>
          <a:bodyPr/>
          <a:lstStyle/>
          <a:p>
            <a:pPr marL="0" indent="0" algn="ctr">
              <a:buFontTx/>
              <a:buNone/>
            </a:pPr>
            <a:r>
              <a:rPr lang="en-US">
                <a:latin typeface="Times New Roman" charset="0"/>
              </a:rPr>
              <a:t>Diego Rivera (Mexican, 1886–1957)</a:t>
            </a:r>
          </a:p>
          <a:p>
            <a:pPr marL="0" indent="0" algn="ctr">
              <a:buFontTx/>
              <a:buNone/>
            </a:pPr>
            <a:r>
              <a:rPr lang="en-US" i="1">
                <a:latin typeface="Times New Roman" charset="0"/>
              </a:rPr>
              <a:t>Portrait of</a:t>
            </a:r>
            <a:br>
              <a:rPr lang="en-US" i="1">
                <a:latin typeface="Times New Roman" charset="0"/>
              </a:rPr>
            </a:br>
            <a:r>
              <a:rPr lang="en-US" i="1">
                <a:latin typeface="Times New Roman" charset="0"/>
              </a:rPr>
              <a:t>Jacques Lipschitz </a:t>
            </a:r>
            <a:r>
              <a:rPr lang="en-US">
                <a:latin typeface="Times New Roman" charset="0"/>
              </a:rPr>
              <a:t>(1914)</a:t>
            </a:r>
          </a:p>
        </p:txBody>
      </p:sp>
      <p:pic>
        <p:nvPicPr>
          <p:cNvPr id="116739" name="Picture 4" descr="rivera_JacquesLipchitz_191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1828800"/>
            <a:ext cx="4076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41068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26"/>
          <p:cNvSpPr>
            <a:spLocks noGrp="1" noChangeArrowheads="1"/>
          </p:cNvSpPr>
          <p:nvPr>
            <p:ph type="title"/>
          </p:nvPr>
        </p:nvSpPr>
        <p:spPr/>
        <p:txBody>
          <a:bodyPr/>
          <a:lstStyle/>
          <a:p>
            <a:r>
              <a:rPr lang="en-US">
                <a:latin typeface="Garamond" charset="0"/>
              </a:rPr>
              <a:t>Twentieth Century: Picasso</a:t>
            </a:r>
          </a:p>
        </p:txBody>
      </p:sp>
      <p:sp>
        <p:nvSpPr>
          <p:cNvPr id="118786" name="Rectangle 1027"/>
          <p:cNvSpPr>
            <a:spLocks noGrp="1" noChangeArrowheads="1"/>
          </p:cNvSpPr>
          <p:nvPr>
            <p:ph idx="1"/>
          </p:nvPr>
        </p:nvSpPr>
        <p:spPr>
          <a:xfrm>
            <a:off x="228600" y="1981200"/>
            <a:ext cx="2971800" cy="4114800"/>
          </a:xfrm>
        </p:spPr>
        <p:txBody>
          <a:bodyPr/>
          <a:lstStyle/>
          <a:p>
            <a:pPr marL="0" indent="0" algn="ctr">
              <a:buFontTx/>
              <a:buNone/>
            </a:pPr>
            <a:r>
              <a:rPr lang="en-US">
                <a:latin typeface="Times New Roman" charset="0"/>
              </a:rPr>
              <a:t>Pablo Picasso</a:t>
            </a:r>
            <a:br>
              <a:rPr lang="en-US">
                <a:latin typeface="Times New Roman" charset="0"/>
              </a:rPr>
            </a:br>
            <a:r>
              <a:rPr lang="en-US">
                <a:latin typeface="Times New Roman" charset="0"/>
              </a:rPr>
              <a:t>(Spanish,</a:t>
            </a:r>
            <a:br>
              <a:rPr lang="en-US">
                <a:latin typeface="Times New Roman" charset="0"/>
              </a:rPr>
            </a:br>
            <a:r>
              <a:rPr lang="en-US">
                <a:latin typeface="Times New Roman" charset="0"/>
              </a:rPr>
              <a:t>1881–1973)</a:t>
            </a:r>
          </a:p>
          <a:p>
            <a:pPr marL="0" indent="0" algn="ctr">
              <a:buFontTx/>
              <a:buNone/>
            </a:pPr>
            <a:r>
              <a:rPr lang="en-US" i="1">
                <a:latin typeface="Times New Roman" charset="0"/>
              </a:rPr>
              <a:t>Three Musicians</a:t>
            </a:r>
          </a:p>
          <a:p>
            <a:pPr marL="0" indent="0" algn="ctr">
              <a:buFontTx/>
              <a:buNone/>
            </a:pPr>
            <a:r>
              <a:rPr lang="en-US">
                <a:latin typeface="Times New Roman" charset="0"/>
              </a:rPr>
              <a:t>(1921)</a:t>
            </a:r>
          </a:p>
        </p:txBody>
      </p:sp>
      <p:pic>
        <p:nvPicPr>
          <p:cNvPr id="118787" name="Picture 1028" descr="picasso_three-musicians-19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52600"/>
            <a:ext cx="5400675"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160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r>
              <a:rPr lang="en-US">
                <a:latin typeface="Garamond" charset="0"/>
              </a:rPr>
              <a:t>Twentieth Century: Picasso</a:t>
            </a:r>
          </a:p>
        </p:txBody>
      </p:sp>
      <p:pic>
        <p:nvPicPr>
          <p:cNvPr id="120834" name="Picture 5" descr="picasso_three-musicians-1921_edi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52600"/>
            <a:ext cx="5400675"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7" descr="perspectives_conver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0"/>
            <a:ext cx="32194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37871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4"/>
          <p:cNvSpPr>
            <a:spLocks noGrp="1" noChangeArrowheads="1"/>
          </p:cNvSpPr>
          <p:nvPr>
            <p:ph type="title"/>
          </p:nvPr>
        </p:nvSpPr>
        <p:spPr/>
        <p:txBody>
          <a:bodyPr/>
          <a:lstStyle/>
          <a:p>
            <a:r>
              <a:rPr lang="en-US">
                <a:latin typeface="Garamond" charset="0"/>
              </a:rPr>
              <a:t>Russian Saints</a:t>
            </a:r>
          </a:p>
        </p:txBody>
      </p:sp>
      <p:sp>
        <p:nvSpPr>
          <p:cNvPr id="21509" name="Rectangle 5"/>
          <p:cNvSpPr>
            <a:spLocks noGrp="1" noChangeArrowheads="1"/>
          </p:cNvSpPr>
          <p:nvPr>
            <p:ph idx="1"/>
          </p:nvPr>
        </p:nvSpPr>
        <p:spPr/>
        <p:txBody>
          <a:bodyPr>
            <a:normAutofit fontScale="92500" lnSpcReduction="10000"/>
          </a:bodyPr>
          <a:lstStyle/>
          <a:p>
            <a:pPr>
              <a:lnSpc>
                <a:spcPct val="90000"/>
              </a:lnSpc>
              <a:defRPr/>
            </a:pPr>
            <a:r>
              <a:rPr lang="en-US" sz="2800" dirty="0" smtClean="0"/>
              <a:t>Iconostasis</a:t>
            </a:r>
            <a:r>
              <a:rPr lang="ru-RU" sz="2800" dirty="0" smtClean="0"/>
              <a:t> (Иконостас)</a:t>
            </a:r>
            <a:endParaRPr lang="en-US" sz="2800" dirty="0" smtClean="0"/>
          </a:p>
          <a:p>
            <a:pPr>
              <a:lnSpc>
                <a:spcPct val="90000"/>
              </a:lnSpc>
              <a:defRPr/>
            </a:pPr>
            <a:r>
              <a:rPr lang="en-US" sz="2800" dirty="0" smtClean="0"/>
              <a:t>(God the Father)</a:t>
            </a:r>
            <a:endParaRPr lang="en-US" sz="2800" dirty="0"/>
          </a:p>
          <a:p>
            <a:pPr>
              <a:lnSpc>
                <a:spcPct val="90000"/>
              </a:lnSpc>
              <a:defRPr/>
            </a:pPr>
            <a:r>
              <a:rPr lang="en-US" sz="2800" dirty="0" smtClean="0"/>
              <a:t>Christ (</a:t>
            </a:r>
            <a:r>
              <a:rPr lang="ru-RU" sz="2800" dirty="0" smtClean="0"/>
              <a:t>Исус Христос)</a:t>
            </a:r>
            <a:endParaRPr lang="en-US" sz="2800" dirty="0"/>
          </a:p>
          <a:p>
            <a:pPr>
              <a:lnSpc>
                <a:spcPct val="90000"/>
              </a:lnSpc>
              <a:defRPr/>
            </a:pPr>
            <a:r>
              <a:rPr lang="en-US" sz="2800" dirty="0"/>
              <a:t>Mary (Mother of God, </a:t>
            </a:r>
            <a:r>
              <a:rPr lang="en-US" sz="2800" dirty="0" err="1" smtClean="0"/>
              <a:t>Theotokos</a:t>
            </a:r>
            <a:r>
              <a:rPr lang="en-US" sz="2800" dirty="0" smtClean="0"/>
              <a:t> </a:t>
            </a:r>
            <a:r>
              <a:rPr lang="ru-RU" sz="2800" dirty="0" smtClean="0"/>
              <a:t>Богородица</a:t>
            </a:r>
            <a:r>
              <a:rPr lang="en-US" sz="2800" dirty="0" smtClean="0"/>
              <a:t>)</a:t>
            </a:r>
          </a:p>
          <a:p>
            <a:pPr>
              <a:lnSpc>
                <a:spcPct val="90000"/>
              </a:lnSpc>
              <a:defRPr/>
            </a:pPr>
            <a:r>
              <a:rPr lang="en-US" sz="2800" dirty="0" err="1" smtClean="0"/>
              <a:t>Deësis</a:t>
            </a:r>
            <a:r>
              <a:rPr lang="ru-RU" sz="2800" dirty="0" smtClean="0"/>
              <a:t> (Деисис)</a:t>
            </a:r>
            <a:endParaRPr lang="en-US" sz="2800" dirty="0"/>
          </a:p>
          <a:p>
            <a:pPr>
              <a:lnSpc>
                <a:spcPct val="90000"/>
              </a:lnSpc>
              <a:defRPr/>
            </a:pPr>
            <a:r>
              <a:rPr lang="en-US" sz="2800" dirty="0"/>
              <a:t>St. Nicholas the Wonder-Worker</a:t>
            </a:r>
            <a:br>
              <a:rPr lang="en-US" sz="2800" dirty="0"/>
            </a:br>
            <a:r>
              <a:rPr lang="en-US" sz="2800" dirty="0" smtClean="0"/>
              <a:t>(</a:t>
            </a:r>
            <a:r>
              <a:rPr lang="ru-RU" sz="2800" dirty="0" smtClean="0"/>
              <a:t>Св. Николай Чудотворец</a:t>
            </a:r>
            <a:r>
              <a:rPr lang="en-US" sz="2800" dirty="0" smtClean="0"/>
              <a:t>)</a:t>
            </a:r>
            <a:endParaRPr lang="en-US" sz="2800" dirty="0"/>
          </a:p>
          <a:p>
            <a:pPr>
              <a:lnSpc>
                <a:spcPct val="90000"/>
              </a:lnSpc>
              <a:defRPr/>
            </a:pPr>
            <a:r>
              <a:rPr lang="en-US" sz="2800" dirty="0"/>
              <a:t>St. George </a:t>
            </a:r>
            <a:r>
              <a:rPr lang="en-US" sz="2800" dirty="0" smtClean="0"/>
              <a:t>(</a:t>
            </a:r>
            <a:r>
              <a:rPr lang="ru-RU" sz="2800" dirty="0" smtClean="0"/>
              <a:t>Св. Георгий</a:t>
            </a:r>
            <a:r>
              <a:rPr lang="en-US" sz="2800" dirty="0" smtClean="0"/>
              <a:t>)</a:t>
            </a:r>
            <a:endParaRPr lang="en-US" sz="2800" dirty="0"/>
          </a:p>
          <a:p>
            <a:pPr>
              <a:lnSpc>
                <a:spcPct val="90000"/>
              </a:lnSpc>
              <a:defRPr/>
            </a:pPr>
            <a:r>
              <a:rPr lang="en-US" sz="2800" dirty="0"/>
              <a:t>Elijah the Prophet </a:t>
            </a:r>
            <a:r>
              <a:rPr lang="en-US" sz="2800" dirty="0" smtClean="0"/>
              <a:t>(</a:t>
            </a:r>
            <a:r>
              <a:rPr lang="ru-RU" sz="2800" dirty="0" smtClean="0"/>
              <a:t>Илья Пророк</a:t>
            </a:r>
            <a:r>
              <a:rPr lang="en-US" sz="2800" dirty="0" smtClean="0"/>
              <a:t>)</a:t>
            </a:r>
            <a:endParaRPr lang="en-US" sz="2800" dirty="0"/>
          </a:p>
          <a:p>
            <a:pPr>
              <a:lnSpc>
                <a:spcPct val="90000"/>
              </a:lnSpc>
              <a:defRPr/>
            </a:pPr>
            <a:r>
              <a:rPr lang="en-US" sz="2800" dirty="0"/>
              <a:t>St. </a:t>
            </a:r>
            <a:r>
              <a:rPr lang="en-US" sz="2800" dirty="0" err="1"/>
              <a:t>Paraskeva</a:t>
            </a:r>
            <a:r>
              <a:rPr lang="en-US" sz="2800" dirty="0"/>
              <a:t>-Friday </a:t>
            </a:r>
            <a:r>
              <a:rPr lang="en-US" sz="2800" dirty="0" smtClean="0"/>
              <a:t>(</a:t>
            </a:r>
            <a:r>
              <a:rPr lang="ru-RU" sz="2800" dirty="0" smtClean="0"/>
              <a:t>Св. Параскева-Пятница</a:t>
            </a:r>
            <a:r>
              <a:rPr lang="en-US" sz="2800" dirty="0" smtClean="0"/>
              <a:t>)</a:t>
            </a:r>
          </a:p>
          <a:p>
            <a:pPr>
              <a:lnSpc>
                <a:spcPct val="90000"/>
              </a:lnSpc>
              <a:defRPr/>
            </a:pPr>
            <a:r>
              <a:rPr lang="en-US" sz="2800" dirty="0" smtClean="0"/>
              <a:t>Festal icons</a:t>
            </a:r>
            <a:r>
              <a:rPr lang="ru-RU" sz="2800" dirty="0" smtClean="0"/>
              <a:t> (Праздничная икона)</a:t>
            </a:r>
            <a:endParaRPr lang="en-US" sz="2800" dirty="0"/>
          </a:p>
        </p:txBody>
      </p:sp>
    </p:spTree>
    <p:extLst>
      <p:ext uri="{BB962C8B-B14F-4D97-AF65-F5344CB8AC3E}">
        <p14:creationId xmlns:p14="http://schemas.microsoft.com/office/powerpoint/2010/main" val="1190576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a:latin typeface="Garamond" charset="0"/>
              </a:rPr>
              <a:t>Spheres of Responsibility</a:t>
            </a:r>
            <a:endParaRPr lang="en-US" sz="1800">
              <a:latin typeface="Garamond" charset="0"/>
            </a:endParaRPr>
          </a:p>
        </p:txBody>
      </p:sp>
      <p:pic>
        <p:nvPicPr>
          <p:cNvPr id="38914" name="Picture 3" descr="rus001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676400"/>
            <a:ext cx="8991600" cy="4267200"/>
          </a:xfrm>
          <a:noFill/>
        </p:spPr>
      </p:pic>
    </p:spTree>
    <p:extLst>
      <p:ext uri="{BB962C8B-B14F-4D97-AF65-F5344CB8AC3E}">
        <p14:creationId xmlns:p14="http://schemas.microsoft.com/office/powerpoint/2010/main" val="299061988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r>
              <a:rPr lang="en-US" dirty="0">
                <a:latin typeface="Garamond" charset="0"/>
              </a:rPr>
              <a:t>Iconostasis</a:t>
            </a:r>
            <a:r>
              <a:rPr lang="ru-RU" dirty="0">
                <a:latin typeface="Garamond" charset="0"/>
              </a:rPr>
              <a:t> (</a:t>
            </a:r>
            <a:r>
              <a:rPr lang="ru-RU" dirty="0">
                <a:latin typeface="Times New Roman"/>
                <a:cs typeface="Times New Roman"/>
              </a:rPr>
              <a:t>Иконостас</a:t>
            </a:r>
            <a:r>
              <a:rPr lang="ru-RU" dirty="0">
                <a:latin typeface="Garamond" charset="0"/>
              </a:rPr>
              <a:t>)</a:t>
            </a:r>
            <a:endParaRPr lang="en-US" dirty="0">
              <a:latin typeface="Garamond" charset="0"/>
            </a:endParaRPr>
          </a:p>
        </p:txBody>
      </p:sp>
      <p:pic>
        <p:nvPicPr>
          <p:cNvPr id="124930" name="Content Placeholder 3" descr="iconostasis_wikimedia_moscow_annunciatio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219200"/>
            <a:ext cx="4441825" cy="5418138"/>
          </a:xfrm>
        </p:spPr>
      </p:pic>
    </p:spTree>
    <p:extLst>
      <p:ext uri="{BB962C8B-B14F-4D97-AF65-F5344CB8AC3E}">
        <p14:creationId xmlns:p14="http://schemas.microsoft.com/office/powerpoint/2010/main" val="426908002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r>
              <a:rPr lang="en-US">
                <a:latin typeface="Garamond" charset="0"/>
              </a:rPr>
              <a:t>Iconostasis</a:t>
            </a:r>
          </a:p>
        </p:txBody>
      </p:sp>
      <p:pic>
        <p:nvPicPr>
          <p:cNvPr id="126978" name="Content Placeholder 3" descr="iconostasis_faensen_moscow_annunciation.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1371600"/>
            <a:ext cx="4398963" cy="5078413"/>
          </a:xfrm>
        </p:spPr>
      </p:pic>
    </p:spTree>
    <p:extLst>
      <p:ext uri="{BB962C8B-B14F-4D97-AF65-F5344CB8AC3E}">
        <p14:creationId xmlns:p14="http://schemas.microsoft.com/office/powerpoint/2010/main" val="241955636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304800" y="609600"/>
            <a:ext cx="3352800" cy="1371600"/>
          </a:xfrm>
        </p:spPr>
        <p:txBody>
          <a:bodyPr/>
          <a:lstStyle/>
          <a:p>
            <a:r>
              <a:rPr lang="en-US">
                <a:latin typeface="Garamond" charset="0"/>
              </a:rPr>
              <a:t>God the Father</a:t>
            </a:r>
          </a:p>
        </p:txBody>
      </p:sp>
      <p:sp>
        <p:nvSpPr>
          <p:cNvPr id="128002" name="Rectangle 3"/>
          <p:cNvSpPr>
            <a:spLocks noGrp="1" noChangeArrowheads="1"/>
          </p:cNvSpPr>
          <p:nvPr>
            <p:ph idx="1"/>
          </p:nvPr>
        </p:nvSpPr>
        <p:spPr>
          <a:xfrm>
            <a:off x="228600" y="2438400"/>
            <a:ext cx="3429000" cy="3657600"/>
          </a:xfrm>
        </p:spPr>
        <p:txBody>
          <a:bodyPr/>
          <a:lstStyle/>
          <a:p>
            <a:pPr marL="0" indent="0" algn="ctr">
              <a:buFontTx/>
              <a:buNone/>
            </a:pPr>
            <a:r>
              <a:rPr lang="en-US" i="1">
                <a:latin typeface="Times New Roman" charset="0"/>
              </a:rPr>
              <a:t>Fatherhood</a:t>
            </a:r>
          </a:p>
          <a:p>
            <a:pPr marL="0" indent="0" algn="ctr">
              <a:buFontTx/>
              <a:buNone/>
            </a:pPr>
            <a:r>
              <a:rPr lang="ru-RU" i="1">
                <a:latin typeface="Times New Roman" charset="0"/>
              </a:rPr>
              <a:t>(Отечество)</a:t>
            </a:r>
            <a:endParaRPr lang="en-US" i="1">
              <a:latin typeface="Times New Roman" charset="0"/>
            </a:endParaRPr>
          </a:p>
          <a:p>
            <a:pPr marL="0" indent="0" algn="ctr">
              <a:buFontTx/>
              <a:buNone/>
            </a:pPr>
            <a:r>
              <a:rPr lang="en-US">
                <a:latin typeface="Times New Roman" charset="0"/>
              </a:rPr>
              <a:t>Novgorod</a:t>
            </a:r>
          </a:p>
          <a:p>
            <a:pPr marL="0" indent="0" algn="ctr">
              <a:buFontTx/>
              <a:buNone/>
            </a:pPr>
            <a:r>
              <a:rPr lang="en-US">
                <a:latin typeface="Times New Roman" charset="0"/>
              </a:rPr>
              <a:t>End of xiv c.</a:t>
            </a:r>
          </a:p>
        </p:txBody>
      </p:sp>
      <p:pic>
        <p:nvPicPr>
          <p:cNvPr id="128003" name="Picture 4" descr="otechest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152400"/>
            <a:ext cx="4984750"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3771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228600"/>
            <a:ext cx="7772400" cy="1371600"/>
          </a:xfrm>
        </p:spPr>
        <p:txBody>
          <a:bodyPr/>
          <a:lstStyle/>
          <a:p>
            <a:r>
              <a:rPr lang="en-US" dirty="0">
                <a:latin typeface="Garamond" charset="0"/>
              </a:rPr>
              <a:t>Redeemer Not Made by Hand</a:t>
            </a:r>
            <a:r>
              <a:rPr lang="ru-RU" dirty="0">
                <a:latin typeface="Garamond" charset="0"/>
              </a:rPr>
              <a:t/>
            </a:r>
            <a:br>
              <a:rPr lang="ru-RU" dirty="0">
                <a:latin typeface="Garamond" charset="0"/>
              </a:rPr>
            </a:br>
            <a:r>
              <a:rPr lang="ru-RU" dirty="0">
                <a:latin typeface="Garamond" charset="0"/>
              </a:rPr>
              <a:t>(</a:t>
            </a:r>
            <a:r>
              <a:rPr lang="ru-RU" dirty="0">
                <a:latin typeface="Times New Roman"/>
                <a:cs typeface="Times New Roman"/>
              </a:rPr>
              <a:t>Спас нерукотворный</a:t>
            </a:r>
            <a:r>
              <a:rPr lang="ru-RU" dirty="0">
                <a:latin typeface="Garamond" charset="0"/>
              </a:rPr>
              <a:t>)</a:t>
            </a:r>
            <a:endParaRPr lang="en-US" dirty="0">
              <a:latin typeface="Garamond" charset="0"/>
            </a:endParaRPr>
          </a:p>
        </p:txBody>
      </p:sp>
      <p:pic>
        <p:nvPicPr>
          <p:cNvPr id="130050" name="Picture 4" descr="redeemer-novgo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42433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7" descr="adoration-of-cross_reverse-of-novgorod-spas-neru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5000"/>
            <a:ext cx="42672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18794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p:txBody>
          <a:bodyPr/>
          <a:lstStyle/>
          <a:p>
            <a:r>
              <a:rPr lang="en-US" dirty="0">
                <a:latin typeface="Garamond" charset="0"/>
              </a:rPr>
              <a:t>Christ of the Fiery Eye, xiv </a:t>
            </a:r>
            <a:r>
              <a:rPr lang="en-US" dirty="0" err="1">
                <a:latin typeface="Garamond" charset="0"/>
              </a:rPr>
              <a:t>c</a:t>
            </a:r>
            <a:r>
              <a:rPr lang="en-US" dirty="0">
                <a:latin typeface="Garamond" charset="0"/>
              </a:rPr>
              <a:t>.</a:t>
            </a:r>
            <a:br>
              <a:rPr lang="en-US" dirty="0">
                <a:latin typeface="Garamond" charset="0"/>
              </a:rPr>
            </a:br>
            <a:r>
              <a:rPr lang="en-US" dirty="0">
                <a:latin typeface="Garamond" charset="0"/>
              </a:rPr>
              <a:t>(</a:t>
            </a:r>
            <a:r>
              <a:rPr lang="ru-RU" dirty="0">
                <a:latin typeface="Times New Roman"/>
                <a:cs typeface="Times New Roman"/>
              </a:rPr>
              <a:t>Спас ярое око</a:t>
            </a:r>
            <a:r>
              <a:rPr lang="ru-RU" dirty="0">
                <a:latin typeface="Garamond" charset="0"/>
              </a:rPr>
              <a:t>)</a:t>
            </a:r>
            <a:endParaRPr lang="en-US" dirty="0">
              <a:latin typeface="Garamond" charset="0"/>
            </a:endParaRPr>
          </a:p>
        </p:txBody>
      </p:sp>
      <p:pic>
        <p:nvPicPr>
          <p:cNvPr id="132098" name="Content Placeholder 3" descr="christ-fiery-ey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0188" y="1600200"/>
            <a:ext cx="3603625" cy="4525963"/>
          </a:xfrm>
        </p:spPr>
      </p:pic>
    </p:spTree>
    <p:extLst>
      <p:ext uri="{BB962C8B-B14F-4D97-AF65-F5344CB8AC3E}">
        <p14:creationId xmlns:p14="http://schemas.microsoft.com/office/powerpoint/2010/main" val="45079948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a:xfrm>
            <a:off x="304800" y="152400"/>
            <a:ext cx="8458200" cy="1143000"/>
          </a:xfrm>
        </p:spPr>
        <p:txBody>
          <a:bodyPr/>
          <a:lstStyle/>
          <a:p>
            <a:r>
              <a:rPr lang="en-US" dirty="0" err="1">
                <a:latin typeface="Garamond" charset="0"/>
              </a:rPr>
              <a:t>Pantocrator</a:t>
            </a:r>
            <a:r>
              <a:rPr lang="en-US" dirty="0">
                <a:latin typeface="Garamond" charset="0"/>
              </a:rPr>
              <a:t> / Savior Enthroned in Glory </a:t>
            </a:r>
            <a:r>
              <a:rPr lang="ru-RU" dirty="0">
                <a:latin typeface="Garamond" charset="0"/>
              </a:rPr>
              <a:t/>
            </a:r>
            <a:br>
              <a:rPr lang="ru-RU" dirty="0">
                <a:latin typeface="Garamond" charset="0"/>
              </a:rPr>
            </a:br>
            <a:r>
              <a:rPr lang="en-US" dirty="0">
                <a:latin typeface="Garamond" charset="0"/>
              </a:rPr>
              <a:t>(</a:t>
            </a:r>
            <a:r>
              <a:rPr lang="ru-RU" dirty="0">
                <a:latin typeface="Times New Roman"/>
                <a:cs typeface="Times New Roman"/>
              </a:rPr>
              <a:t>Вседержитель</a:t>
            </a:r>
            <a:r>
              <a:rPr lang="en-US" dirty="0">
                <a:latin typeface="Times New Roman"/>
                <a:cs typeface="Times New Roman"/>
              </a:rPr>
              <a:t> /</a:t>
            </a:r>
            <a:r>
              <a:rPr lang="ru-RU" dirty="0">
                <a:latin typeface="Times New Roman"/>
                <a:cs typeface="Times New Roman"/>
              </a:rPr>
              <a:t> Спас в силах</a:t>
            </a:r>
            <a:r>
              <a:rPr lang="en-US" dirty="0">
                <a:latin typeface="Garamond" charset="0"/>
              </a:rPr>
              <a:t>)</a:t>
            </a:r>
          </a:p>
        </p:txBody>
      </p:sp>
      <p:pic>
        <p:nvPicPr>
          <p:cNvPr id="134146" name="Content Placeholder 3" descr="spas-v-silax.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1333500"/>
            <a:ext cx="4022725" cy="5302250"/>
          </a:xfrm>
        </p:spPr>
      </p:pic>
      <p:pic>
        <p:nvPicPr>
          <p:cNvPr id="134147" name="Picture 7" descr="pantocrator_b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419417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88072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4343400" y="274638"/>
            <a:ext cx="4343400" cy="1143000"/>
          </a:xfrm>
        </p:spPr>
        <p:txBody>
          <a:bodyPr/>
          <a:lstStyle/>
          <a:p>
            <a:r>
              <a:rPr lang="en-US" dirty="0">
                <a:latin typeface="Garamond" charset="0"/>
              </a:rPr>
              <a:t>Emmanuel </a:t>
            </a:r>
            <a:r>
              <a:rPr lang="ru-RU" dirty="0">
                <a:latin typeface="Garamond" charset="0"/>
              </a:rPr>
              <a:t>(</a:t>
            </a:r>
            <a:r>
              <a:rPr lang="ru-RU" dirty="0">
                <a:latin typeface="Times New Roman"/>
                <a:cs typeface="Times New Roman"/>
              </a:rPr>
              <a:t>Эммануил</a:t>
            </a:r>
            <a:r>
              <a:rPr lang="ru-RU" dirty="0">
                <a:latin typeface="Garamond" charset="0"/>
              </a:rPr>
              <a:t>)</a:t>
            </a:r>
            <a:endParaRPr lang="en-US" dirty="0">
              <a:latin typeface="Garamond" charset="0"/>
            </a:endParaRPr>
          </a:p>
        </p:txBody>
      </p:sp>
      <p:pic>
        <p:nvPicPr>
          <p:cNvPr id="136194" name="Content Placeholder 3" descr="emanuel.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288925"/>
            <a:ext cx="3429000" cy="6356350"/>
          </a:xfrm>
        </p:spPr>
      </p:pic>
      <p:pic>
        <p:nvPicPr>
          <p:cNvPr id="136195" name="Picture 4" descr="emanuel_ushakov_169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24000"/>
            <a:ext cx="43434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4506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533400"/>
          </a:xfrm>
        </p:spPr>
        <p:txBody>
          <a:bodyPr>
            <a:normAutofit fontScale="90000"/>
          </a:bodyPr>
          <a:lstStyle/>
          <a:p>
            <a:pPr>
              <a:defRPr/>
            </a:pPr>
            <a:r>
              <a:rPr lang="en-US" dirty="0" err="1" smtClean="0"/>
              <a:t>Theotokos</a:t>
            </a:r>
            <a:r>
              <a:rPr lang="en-US" dirty="0" smtClean="0"/>
              <a:t> (</a:t>
            </a:r>
            <a:r>
              <a:rPr lang="ru-RU" dirty="0" smtClean="0">
                <a:latin typeface="Times New Roman"/>
                <a:cs typeface="Times New Roman"/>
              </a:rPr>
              <a:t>Богородица</a:t>
            </a:r>
            <a:r>
              <a:rPr lang="en-US" dirty="0" smtClean="0"/>
              <a:t>)</a:t>
            </a:r>
            <a:endParaRPr lang="en-US" dirty="0"/>
          </a:p>
        </p:txBody>
      </p:sp>
      <p:sp>
        <p:nvSpPr>
          <p:cNvPr id="25603" name="Rectangle 3"/>
          <p:cNvSpPr>
            <a:spLocks noGrp="1" noChangeArrowheads="1"/>
          </p:cNvSpPr>
          <p:nvPr>
            <p:ph idx="1"/>
          </p:nvPr>
        </p:nvSpPr>
        <p:spPr>
          <a:xfrm>
            <a:off x="228600" y="533400"/>
            <a:ext cx="4343400" cy="838200"/>
          </a:xfrm>
        </p:spPr>
        <p:txBody>
          <a:bodyPr>
            <a:normAutofit lnSpcReduction="10000"/>
          </a:bodyPr>
          <a:lstStyle/>
          <a:p>
            <a:pPr marL="0" indent="0" algn="ctr">
              <a:buFontTx/>
              <a:buNone/>
              <a:defRPr/>
            </a:pPr>
            <a:r>
              <a:rPr lang="en-US" i="1" dirty="0"/>
              <a:t>Vladimir Mother of </a:t>
            </a:r>
            <a:r>
              <a:rPr lang="en-US" i="1" dirty="0" smtClean="0"/>
              <a:t>God, </a:t>
            </a:r>
            <a:r>
              <a:rPr lang="en-US" dirty="0" smtClean="0"/>
              <a:t>xii </a:t>
            </a:r>
            <a:r>
              <a:rPr lang="en-US" dirty="0"/>
              <a:t>c</a:t>
            </a:r>
            <a:r>
              <a:rPr lang="en-US" dirty="0" smtClean="0"/>
              <a:t>.</a:t>
            </a:r>
          </a:p>
          <a:p>
            <a:pPr marL="0" indent="0" algn="ctr">
              <a:buFontTx/>
              <a:buNone/>
              <a:defRPr/>
            </a:pPr>
            <a:r>
              <a:rPr lang="en-US" dirty="0" err="1" smtClean="0"/>
              <a:t>Eleousa</a:t>
            </a:r>
            <a:r>
              <a:rPr lang="en-US" dirty="0" smtClean="0"/>
              <a:t> (</a:t>
            </a:r>
            <a:r>
              <a:rPr lang="ru-RU" dirty="0" smtClean="0"/>
              <a:t>умиление)</a:t>
            </a:r>
            <a:endParaRPr lang="en-US" dirty="0"/>
          </a:p>
        </p:txBody>
      </p:sp>
      <p:pic>
        <p:nvPicPr>
          <p:cNvPr id="138243" name="Picture 4" descr="vladimir-mo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3251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5" descr="virgin-odigit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447800"/>
            <a:ext cx="3881438"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4343400" y="609600"/>
            <a:ext cx="4800600" cy="646113"/>
          </a:xfrm>
          <a:prstGeom prst="rect">
            <a:avLst/>
          </a:prstGeom>
          <a:noFill/>
          <a:ln w="9525">
            <a:noFill/>
            <a:miter lim="800000"/>
            <a:headEnd/>
            <a:tailEnd/>
          </a:ln>
          <a:effectLst/>
        </p:spPr>
        <p:txBody>
          <a:bodyPr>
            <a:spAutoFit/>
          </a:bodyPr>
          <a:lstStyle/>
          <a:p>
            <a:pPr algn="ctr" eaLnBrk="0" hangingPunct="0">
              <a:spcBef>
                <a:spcPct val="50000"/>
              </a:spcBef>
              <a:defRPr/>
            </a:pPr>
            <a:r>
              <a:rPr lang="en-US" i="1" dirty="0" err="1">
                <a:latin typeface="+mn-lt"/>
              </a:rPr>
              <a:t>Odigitria</a:t>
            </a:r>
            <a:r>
              <a:rPr lang="en-US" dirty="0">
                <a:latin typeface="+mn-lt"/>
              </a:rPr>
              <a:t> </a:t>
            </a:r>
            <a:r>
              <a:rPr lang="ru-RU" dirty="0">
                <a:latin typeface="+mn-lt"/>
              </a:rPr>
              <a:t>(</a:t>
            </a:r>
            <a:r>
              <a:rPr lang="ru-RU" dirty="0">
                <a:latin typeface="Times New Roman"/>
                <a:cs typeface="Times New Roman"/>
              </a:rPr>
              <a:t>Путиводительница</a:t>
            </a:r>
            <a:r>
              <a:rPr lang="ru-RU" dirty="0">
                <a:latin typeface="+mn-lt"/>
              </a:rPr>
              <a:t>)</a:t>
            </a:r>
            <a:br>
              <a:rPr lang="ru-RU" dirty="0">
                <a:latin typeface="+mn-lt"/>
              </a:rPr>
            </a:br>
            <a:r>
              <a:rPr lang="en-US" dirty="0">
                <a:latin typeface="Times New Roman"/>
                <a:cs typeface="Times New Roman"/>
              </a:rPr>
              <a:t>Dionysius, Moscow, xv c.</a:t>
            </a:r>
          </a:p>
        </p:txBody>
      </p:sp>
    </p:spTree>
    <p:extLst>
      <p:ext uri="{BB962C8B-B14F-4D97-AF65-F5344CB8AC3E}">
        <p14:creationId xmlns:p14="http://schemas.microsoft.com/office/powerpoint/2010/main" val="290961791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nvPr>
        </p:nvSpPr>
        <p:spPr>
          <a:xfrm>
            <a:off x="457200" y="152400"/>
            <a:ext cx="8229600" cy="838200"/>
          </a:xfrm>
        </p:spPr>
        <p:txBody>
          <a:bodyPr/>
          <a:lstStyle/>
          <a:p>
            <a:r>
              <a:rPr lang="en-US" dirty="0" err="1">
                <a:latin typeface="Garamond" charset="0"/>
              </a:rPr>
              <a:t>Theotokos</a:t>
            </a:r>
            <a:r>
              <a:rPr lang="en-US" dirty="0">
                <a:latin typeface="Garamond" charset="0"/>
              </a:rPr>
              <a:t> (</a:t>
            </a:r>
            <a:r>
              <a:rPr lang="ru-RU" dirty="0">
                <a:latin typeface="Times New Roman"/>
                <a:cs typeface="Times New Roman"/>
              </a:rPr>
              <a:t>Богородица</a:t>
            </a:r>
            <a:r>
              <a:rPr lang="en-US" dirty="0">
                <a:latin typeface="Garamond" charset="0"/>
              </a:rPr>
              <a:t>)</a:t>
            </a:r>
          </a:p>
        </p:txBody>
      </p:sp>
      <p:pic>
        <p:nvPicPr>
          <p:cNvPr id="140290" name="Content Placeholder 3" descr="znamenie_novg_first-half-12th_znamenskii-sobor.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419600" y="1447800"/>
            <a:ext cx="4438650" cy="5045075"/>
          </a:xfrm>
        </p:spPr>
      </p:pic>
      <p:pic>
        <p:nvPicPr>
          <p:cNvPr id="140291" name="Picture 4" descr="orans_athos_byz-muz_14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47800"/>
            <a:ext cx="28956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19200" y="914400"/>
            <a:ext cx="2438400" cy="461963"/>
          </a:xfrm>
          <a:prstGeom prst="rect">
            <a:avLst/>
          </a:prstGeom>
          <a:noFill/>
        </p:spPr>
        <p:txBody>
          <a:bodyPr>
            <a:spAutoFit/>
          </a:bodyPr>
          <a:lstStyle/>
          <a:p>
            <a:pPr>
              <a:defRPr/>
            </a:pPr>
            <a:r>
              <a:rPr lang="en-US" dirty="0" err="1">
                <a:latin typeface="+mn-lt"/>
              </a:rPr>
              <a:t>Orans</a:t>
            </a:r>
            <a:r>
              <a:rPr lang="en-US" dirty="0">
                <a:latin typeface="+mn-lt"/>
              </a:rPr>
              <a:t> (</a:t>
            </a:r>
            <a:r>
              <a:rPr lang="ru-RU" dirty="0">
                <a:latin typeface="+mn-lt"/>
              </a:rPr>
              <a:t>Оранта</a:t>
            </a:r>
            <a:r>
              <a:rPr lang="en-US" dirty="0">
                <a:latin typeface="+mn-lt"/>
              </a:rPr>
              <a:t>)</a:t>
            </a:r>
          </a:p>
        </p:txBody>
      </p:sp>
      <p:sp>
        <p:nvSpPr>
          <p:cNvPr id="7" name="TextBox 6"/>
          <p:cNvSpPr txBox="1"/>
          <p:nvPr/>
        </p:nvSpPr>
        <p:spPr>
          <a:xfrm>
            <a:off x="5410200" y="914400"/>
            <a:ext cx="2667000" cy="461963"/>
          </a:xfrm>
          <a:prstGeom prst="rect">
            <a:avLst/>
          </a:prstGeom>
          <a:noFill/>
        </p:spPr>
        <p:txBody>
          <a:bodyPr>
            <a:spAutoFit/>
          </a:bodyPr>
          <a:lstStyle/>
          <a:p>
            <a:pPr>
              <a:defRPr/>
            </a:pPr>
            <a:r>
              <a:rPr lang="en-US" dirty="0">
                <a:latin typeface="+mn-lt"/>
              </a:rPr>
              <a:t>Sign (</a:t>
            </a:r>
            <a:r>
              <a:rPr lang="ru-RU" dirty="0">
                <a:latin typeface="+mn-lt"/>
              </a:rPr>
              <a:t>Знамение)</a:t>
            </a:r>
            <a:endParaRPr lang="en-US" dirty="0">
              <a:latin typeface="+mn-lt"/>
            </a:endParaRPr>
          </a:p>
        </p:txBody>
      </p:sp>
    </p:spTree>
    <p:extLst>
      <p:ext uri="{BB962C8B-B14F-4D97-AF65-F5344CB8AC3E}">
        <p14:creationId xmlns:p14="http://schemas.microsoft.com/office/powerpoint/2010/main" val="399659646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238822"/>
            <a:ext cx="7772400" cy="987856"/>
          </a:xfrm>
        </p:spPr>
        <p:txBody>
          <a:bodyPr>
            <a:normAutofit fontScale="90000"/>
          </a:bodyPr>
          <a:lstStyle/>
          <a:p>
            <a:pPr>
              <a:defRPr/>
            </a:pPr>
            <a:r>
              <a:rPr lang="en-US" dirty="0"/>
              <a:t>St. Nikolai the Wonder </a:t>
            </a:r>
            <a:r>
              <a:rPr lang="en-US" dirty="0" smtClean="0"/>
              <a:t>Worker</a:t>
            </a:r>
            <a:br>
              <a:rPr lang="en-US" dirty="0" smtClean="0"/>
            </a:br>
            <a:r>
              <a:rPr lang="ru-RU" dirty="0" smtClean="0"/>
              <a:t>(</a:t>
            </a:r>
            <a:r>
              <a:rPr lang="ru-RU" dirty="0" smtClean="0">
                <a:latin typeface="Times New Roman"/>
                <a:cs typeface="Times New Roman"/>
              </a:rPr>
              <a:t>Св. Николай Чудотворец</a:t>
            </a:r>
            <a:r>
              <a:rPr lang="ru-RU" dirty="0" smtClean="0"/>
              <a:t>)</a:t>
            </a:r>
            <a:endParaRPr lang="en-US" dirty="0"/>
          </a:p>
        </p:txBody>
      </p:sp>
      <p:pic>
        <p:nvPicPr>
          <p:cNvPr id="142338" name="Picture 4" descr="nicholas_novgorod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3525838"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5" descr="nicholas_novgorod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371600"/>
            <a:ext cx="3503613"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5916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sz="2900">
                <a:latin typeface="Garamond" charset="0"/>
              </a:rPr>
              <a:t>II. Split between Eastern Church and Western Church</a:t>
            </a:r>
            <a:br>
              <a:rPr lang="en-US" sz="2900">
                <a:latin typeface="Garamond" charset="0"/>
              </a:rPr>
            </a:br>
            <a:endParaRPr lang="en-US" sz="1600">
              <a:latin typeface="Garamond" charset="0"/>
            </a:endParaRPr>
          </a:p>
        </p:txBody>
      </p:sp>
      <p:sp>
        <p:nvSpPr>
          <p:cNvPr id="40962" name="Rectangle 3"/>
          <p:cNvSpPr>
            <a:spLocks noGrp="1" noChangeArrowheads="1"/>
          </p:cNvSpPr>
          <p:nvPr>
            <p:ph type="body" idx="1"/>
          </p:nvPr>
        </p:nvSpPr>
        <p:spPr/>
        <p:txBody>
          <a:bodyPr>
            <a:normAutofit/>
          </a:bodyPr>
          <a:lstStyle/>
          <a:p>
            <a:pPr marL="0" indent="0" eaLnBrk="1" hangingPunct="1"/>
            <a:endParaRPr lang="en-US">
              <a:latin typeface="Times New Roman" charset="0"/>
            </a:endParaRPr>
          </a:p>
          <a:p>
            <a:pPr marL="0" indent="0" eaLnBrk="1" hangingPunct="1"/>
            <a:r>
              <a:rPr lang="en-US">
                <a:latin typeface="Times New Roman" charset="0"/>
              </a:rPr>
              <a:t>A.  Reflects Division within the Roman Empire</a:t>
            </a:r>
          </a:p>
          <a:p>
            <a:pPr marL="0" indent="0" eaLnBrk="1" hangingPunct="1"/>
            <a:endParaRPr lang="en-US">
              <a:latin typeface="Times New Roman" charset="0"/>
            </a:endParaRPr>
          </a:p>
          <a:p>
            <a:pPr marL="0" indent="0" eaLnBrk="1" hangingPunct="1"/>
            <a:r>
              <a:rPr lang="en-US">
                <a:latin typeface="Times New Roman" charset="0"/>
              </a:rPr>
              <a:t>		1.  Administration</a:t>
            </a:r>
          </a:p>
          <a:p>
            <a:pPr marL="0" indent="0" eaLnBrk="1" hangingPunct="1"/>
            <a:r>
              <a:rPr lang="en-US">
                <a:latin typeface="Times New Roman" charset="0"/>
              </a:rPr>
              <a:t>		2.  Language: Greek vs. Latin</a:t>
            </a:r>
          </a:p>
          <a:p>
            <a:pPr marL="0" indent="0" eaLnBrk="1" hangingPunct="1"/>
            <a:r>
              <a:rPr lang="en-US">
                <a:latin typeface="Times New Roman" charset="0"/>
              </a:rPr>
              <a:t>		3.  Trade</a:t>
            </a:r>
          </a:p>
          <a:p>
            <a:pPr marL="0" indent="0" eaLnBrk="1" hangingPunct="1"/>
            <a:endParaRPr lang="en-US">
              <a:latin typeface="Times New Roman" charset="0"/>
            </a:endParaRPr>
          </a:p>
          <a:p>
            <a:pPr marL="0" indent="0" eaLnBrk="1" hangingPunct="1"/>
            <a:r>
              <a:rPr lang="en-US">
                <a:latin typeface="Times New Roman" charset="0"/>
              </a:rPr>
              <a:t>	B.  Major Points of Disagreement</a:t>
            </a:r>
          </a:p>
        </p:txBody>
      </p:sp>
    </p:spTree>
    <p:extLst>
      <p:ext uri="{BB962C8B-B14F-4D97-AF65-F5344CB8AC3E}">
        <p14:creationId xmlns:p14="http://schemas.microsoft.com/office/powerpoint/2010/main" val="351160965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title"/>
          </p:nvPr>
        </p:nvSpPr>
        <p:spPr>
          <a:xfrm>
            <a:off x="609600" y="152400"/>
            <a:ext cx="7772400" cy="1219200"/>
          </a:xfrm>
        </p:spPr>
        <p:txBody>
          <a:bodyPr/>
          <a:lstStyle/>
          <a:p>
            <a:r>
              <a:rPr lang="en-US" dirty="0">
                <a:latin typeface="Garamond" charset="0"/>
              </a:rPr>
              <a:t>St. Nikolai with Scenes of his Life</a:t>
            </a:r>
            <a:br>
              <a:rPr lang="en-US" dirty="0">
                <a:latin typeface="Garamond" charset="0"/>
              </a:rPr>
            </a:br>
            <a:r>
              <a:rPr lang="en-US" dirty="0">
                <a:latin typeface="Garamond" charset="0"/>
              </a:rPr>
              <a:t>(</a:t>
            </a:r>
            <a:r>
              <a:rPr lang="en-US" dirty="0" err="1">
                <a:latin typeface="Times New Roman"/>
                <a:cs typeface="Times New Roman"/>
              </a:rPr>
              <a:t>Св</a:t>
            </a:r>
            <a:r>
              <a:rPr lang="en-US" dirty="0">
                <a:latin typeface="Times New Roman"/>
                <a:cs typeface="Times New Roman"/>
              </a:rPr>
              <a:t>. </a:t>
            </a:r>
            <a:r>
              <a:rPr lang="en-US" dirty="0" err="1">
                <a:latin typeface="Times New Roman"/>
                <a:cs typeface="Times New Roman"/>
              </a:rPr>
              <a:t>Николай</a:t>
            </a:r>
            <a:r>
              <a:rPr lang="en-US" dirty="0">
                <a:latin typeface="Times New Roman"/>
                <a:cs typeface="Times New Roman"/>
              </a:rPr>
              <a:t> </a:t>
            </a:r>
            <a:r>
              <a:rPr lang="en-US" dirty="0" err="1">
                <a:latin typeface="Times New Roman"/>
                <a:cs typeface="Times New Roman"/>
              </a:rPr>
              <a:t>в</a:t>
            </a:r>
            <a:r>
              <a:rPr lang="en-US" dirty="0">
                <a:latin typeface="Times New Roman"/>
                <a:cs typeface="Times New Roman"/>
              </a:rPr>
              <a:t> </a:t>
            </a:r>
            <a:r>
              <a:rPr lang="en-US" dirty="0" err="1">
                <a:latin typeface="Times New Roman"/>
                <a:cs typeface="Times New Roman"/>
              </a:rPr>
              <a:t>житиях</a:t>
            </a:r>
            <a:r>
              <a:rPr lang="en-US" dirty="0">
                <a:latin typeface="Garamond" charset="0"/>
              </a:rPr>
              <a:t>)</a:t>
            </a:r>
          </a:p>
        </p:txBody>
      </p:sp>
      <p:sp>
        <p:nvSpPr>
          <p:cNvPr id="144386" name="Rectangle 3"/>
          <p:cNvSpPr>
            <a:spLocks noGrp="1" noChangeArrowheads="1"/>
          </p:cNvSpPr>
          <p:nvPr>
            <p:ph idx="1"/>
          </p:nvPr>
        </p:nvSpPr>
        <p:spPr>
          <a:xfrm>
            <a:off x="609600" y="1905000"/>
            <a:ext cx="3429000" cy="4572000"/>
          </a:xfrm>
        </p:spPr>
        <p:txBody>
          <a:bodyPr/>
          <a:lstStyle/>
          <a:p>
            <a:pPr marL="0" indent="0" algn="ctr">
              <a:buFontTx/>
              <a:buNone/>
            </a:pPr>
            <a:r>
              <a:rPr lang="en-US">
                <a:latin typeface="Times New Roman" charset="0"/>
              </a:rPr>
              <a:t>Novgorod</a:t>
            </a:r>
          </a:p>
          <a:p>
            <a:pPr marL="0" indent="0" algn="ctr">
              <a:buFontTx/>
              <a:buNone/>
            </a:pPr>
            <a:r>
              <a:rPr lang="en-US">
                <a:latin typeface="Times New Roman" charset="0"/>
              </a:rPr>
              <a:t>Late xiii–Early xiv c.</a:t>
            </a:r>
          </a:p>
        </p:txBody>
      </p:sp>
      <p:pic>
        <p:nvPicPr>
          <p:cNvPr id="144387" name="Picture 4" descr="nicholas-lif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24000"/>
            <a:ext cx="33067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889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a:xfrm>
            <a:off x="609600" y="152400"/>
            <a:ext cx="7772400" cy="762000"/>
          </a:xfrm>
        </p:spPr>
        <p:txBody>
          <a:bodyPr/>
          <a:lstStyle/>
          <a:p>
            <a:r>
              <a:rPr lang="en-US">
                <a:latin typeface="Garamond" charset="0"/>
              </a:rPr>
              <a:t>St. Nikolai the Wonder Worker</a:t>
            </a:r>
          </a:p>
        </p:txBody>
      </p:sp>
      <p:sp>
        <p:nvSpPr>
          <p:cNvPr id="146434" name="Rectangle 3"/>
          <p:cNvSpPr>
            <a:spLocks noGrp="1" noChangeArrowheads="1"/>
          </p:cNvSpPr>
          <p:nvPr>
            <p:ph idx="1"/>
          </p:nvPr>
        </p:nvSpPr>
        <p:spPr>
          <a:xfrm>
            <a:off x="2286000" y="1143000"/>
            <a:ext cx="5486400" cy="990600"/>
          </a:xfrm>
        </p:spPr>
        <p:txBody>
          <a:bodyPr/>
          <a:lstStyle/>
          <a:p>
            <a:pPr>
              <a:lnSpc>
                <a:spcPct val="90000"/>
              </a:lnSpc>
              <a:buFontTx/>
              <a:buNone/>
            </a:pPr>
            <a:r>
              <a:rPr lang="en-US" sz="2800">
                <a:latin typeface="Times New Roman" charset="0"/>
              </a:rPr>
              <a:t>Nikolai Rerich (1874–1947)</a:t>
            </a:r>
          </a:p>
          <a:p>
            <a:pPr>
              <a:lnSpc>
                <a:spcPct val="90000"/>
              </a:lnSpc>
              <a:buFontTx/>
              <a:buNone/>
            </a:pPr>
            <a:r>
              <a:rPr lang="en-US" sz="2800">
                <a:latin typeface="Times New Roman" charset="0"/>
              </a:rPr>
              <a:t>Nikola (1916)</a:t>
            </a:r>
          </a:p>
        </p:txBody>
      </p:sp>
      <p:pic>
        <p:nvPicPr>
          <p:cNvPr id="146435" name="Picture 4" descr="rerich_nik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0"/>
            <a:ext cx="5486400"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8226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685800" y="228600"/>
            <a:ext cx="7620000" cy="1143000"/>
          </a:xfrm>
        </p:spPr>
        <p:txBody>
          <a:bodyPr/>
          <a:lstStyle/>
          <a:p>
            <a:r>
              <a:rPr lang="en-US" dirty="0">
                <a:latin typeface="Garamond" charset="0"/>
              </a:rPr>
              <a:t>St. George</a:t>
            </a:r>
            <a:r>
              <a:rPr lang="ru-RU" dirty="0">
                <a:latin typeface="Garamond" charset="0"/>
              </a:rPr>
              <a:t> (</a:t>
            </a:r>
            <a:r>
              <a:rPr lang="ru-RU" dirty="0">
                <a:latin typeface="Times New Roman"/>
                <a:cs typeface="Times New Roman"/>
              </a:rPr>
              <a:t>Св. Георгий в житиях</a:t>
            </a:r>
            <a:r>
              <a:rPr lang="ru-RU" dirty="0">
                <a:latin typeface="Garamond" charset="0"/>
              </a:rPr>
              <a:t>)</a:t>
            </a:r>
            <a:endParaRPr lang="en-US" dirty="0">
              <a:latin typeface="Garamond" charset="0"/>
            </a:endParaRPr>
          </a:p>
        </p:txBody>
      </p:sp>
      <p:pic>
        <p:nvPicPr>
          <p:cNvPr id="148482" name="Picture 6" descr="george_novgorod_zhitiiny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3730625"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6" descr="george_novgorod_zhitiinyi_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95400"/>
            <a:ext cx="35877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8664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a:xfrm>
            <a:off x="304800" y="609600"/>
            <a:ext cx="3352800" cy="1143000"/>
          </a:xfrm>
        </p:spPr>
        <p:txBody>
          <a:bodyPr/>
          <a:lstStyle/>
          <a:p>
            <a:r>
              <a:rPr lang="en-US">
                <a:latin typeface="Garamond" charset="0"/>
              </a:rPr>
              <a:t>St. George</a:t>
            </a:r>
          </a:p>
        </p:txBody>
      </p:sp>
      <p:sp>
        <p:nvSpPr>
          <p:cNvPr id="150530" name="Rectangle 3"/>
          <p:cNvSpPr>
            <a:spLocks noGrp="1" noChangeArrowheads="1"/>
          </p:cNvSpPr>
          <p:nvPr>
            <p:ph idx="1"/>
          </p:nvPr>
        </p:nvSpPr>
        <p:spPr>
          <a:xfrm>
            <a:off x="304800" y="1905000"/>
            <a:ext cx="3581400" cy="1447800"/>
          </a:xfrm>
        </p:spPr>
        <p:txBody>
          <a:bodyPr/>
          <a:lstStyle/>
          <a:p>
            <a:pPr algn="ctr">
              <a:buFontTx/>
              <a:buNone/>
            </a:pPr>
            <a:r>
              <a:rPr lang="en-US">
                <a:latin typeface="Times New Roman" charset="0"/>
              </a:rPr>
              <a:t>Novgorod School</a:t>
            </a:r>
          </a:p>
          <a:p>
            <a:pPr algn="ctr">
              <a:buFontTx/>
              <a:buNone/>
            </a:pPr>
            <a:r>
              <a:rPr lang="en-US">
                <a:latin typeface="Times New Roman" charset="0"/>
              </a:rPr>
              <a:t>xv c.</a:t>
            </a:r>
          </a:p>
        </p:txBody>
      </p:sp>
      <p:pic>
        <p:nvPicPr>
          <p:cNvPr id="150531" name="Picture 4" descr="george-dra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700" y="381000"/>
            <a:ext cx="46863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807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304800" y="304800"/>
            <a:ext cx="2514600" cy="3124200"/>
          </a:xfrm>
        </p:spPr>
        <p:txBody>
          <a:bodyPr/>
          <a:lstStyle/>
          <a:p>
            <a:r>
              <a:rPr lang="en-US">
                <a:latin typeface="Garamond" charset="0"/>
              </a:rPr>
              <a:t>Leon Trotskii as St. George</a:t>
            </a:r>
          </a:p>
        </p:txBody>
      </p:sp>
      <p:pic>
        <p:nvPicPr>
          <p:cNvPr id="152578" name="Picture 3" descr="georg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3" y="304800"/>
            <a:ext cx="5407025"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 Box 4"/>
          <p:cNvSpPr txBox="1">
            <a:spLocks noChangeArrowheads="1"/>
          </p:cNvSpPr>
          <p:nvPr/>
        </p:nvSpPr>
        <p:spPr bwMode="auto">
          <a:xfrm>
            <a:off x="304800" y="3886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t>Viktor Deni, 1920</a:t>
            </a:r>
          </a:p>
        </p:txBody>
      </p:sp>
    </p:spTree>
    <p:extLst>
      <p:ext uri="{BB962C8B-B14F-4D97-AF65-F5344CB8AC3E}">
        <p14:creationId xmlns:p14="http://schemas.microsoft.com/office/powerpoint/2010/main" val="1189822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685800" y="228600"/>
            <a:ext cx="7772400" cy="838200"/>
          </a:xfrm>
        </p:spPr>
        <p:txBody>
          <a:bodyPr/>
          <a:lstStyle/>
          <a:p>
            <a:r>
              <a:rPr lang="en-US" dirty="0">
                <a:latin typeface="Garamond" charset="0"/>
              </a:rPr>
              <a:t>Elijah the Prophet</a:t>
            </a:r>
            <a:r>
              <a:rPr lang="ru-RU" dirty="0">
                <a:latin typeface="Garamond" charset="0"/>
              </a:rPr>
              <a:t> (</a:t>
            </a:r>
            <a:r>
              <a:rPr lang="ru-RU" dirty="0">
                <a:latin typeface="Times New Roman"/>
                <a:cs typeface="Times New Roman"/>
              </a:rPr>
              <a:t>Илья Пророк</a:t>
            </a:r>
            <a:r>
              <a:rPr lang="ru-RU" dirty="0">
                <a:latin typeface="Garamond" charset="0"/>
              </a:rPr>
              <a:t>)</a:t>
            </a:r>
            <a:endParaRPr lang="en-US" dirty="0">
              <a:latin typeface="Garamond" charset="0"/>
            </a:endParaRPr>
          </a:p>
        </p:txBody>
      </p:sp>
      <p:pic>
        <p:nvPicPr>
          <p:cNvPr id="154626" name="Picture 3" descr="elij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066800"/>
            <a:ext cx="34671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4" descr="elijah-deser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66800"/>
            <a:ext cx="4800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9896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457200" y="609600"/>
            <a:ext cx="2971800" cy="1600200"/>
          </a:xfrm>
        </p:spPr>
        <p:txBody>
          <a:bodyPr/>
          <a:lstStyle/>
          <a:p>
            <a:r>
              <a:rPr lang="en-US">
                <a:latin typeface="Garamond" charset="0"/>
              </a:rPr>
              <a:t>Elijah the Prophet</a:t>
            </a:r>
          </a:p>
        </p:txBody>
      </p:sp>
      <p:pic>
        <p:nvPicPr>
          <p:cNvPr id="156674" name="Picture 4" descr="elijah_chari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613" y="228600"/>
            <a:ext cx="53244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ext Box 5"/>
          <p:cNvSpPr txBox="1">
            <a:spLocks noChangeArrowheads="1"/>
          </p:cNvSpPr>
          <p:nvPr/>
        </p:nvSpPr>
        <p:spPr bwMode="auto">
          <a:xfrm>
            <a:off x="457200" y="2819400"/>
            <a:ext cx="297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atin typeface="Times New Roman" charset="0"/>
                <a:cs typeface="Times New Roman" charset="0"/>
              </a:rPr>
              <a:t>Palekh School</a:t>
            </a:r>
          </a:p>
          <a:p>
            <a:pPr algn="ctr" eaLnBrk="1" hangingPunct="1">
              <a:spcBef>
                <a:spcPct val="50000"/>
              </a:spcBef>
            </a:pPr>
            <a:r>
              <a:rPr lang="en-US">
                <a:latin typeface="Times New Roman" charset="0"/>
                <a:cs typeface="Times New Roman" charset="0"/>
              </a:rPr>
              <a:t>Early xviii c.</a:t>
            </a:r>
          </a:p>
        </p:txBody>
      </p:sp>
    </p:spTree>
    <p:extLst>
      <p:ext uri="{BB962C8B-B14F-4D97-AF65-F5344CB8AC3E}">
        <p14:creationId xmlns:p14="http://schemas.microsoft.com/office/powerpoint/2010/main" val="2213792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p:cNvSpPr>
            <a:spLocks noGrp="1" noChangeArrowheads="1"/>
          </p:cNvSpPr>
          <p:nvPr>
            <p:ph type="title"/>
          </p:nvPr>
        </p:nvSpPr>
        <p:spPr>
          <a:xfrm>
            <a:off x="304800" y="228600"/>
            <a:ext cx="8458200" cy="1066800"/>
          </a:xfrm>
        </p:spPr>
        <p:txBody>
          <a:bodyPr>
            <a:normAutofit fontScale="90000"/>
          </a:bodyPr>
          <a:lstStyle/>
          <a:p>
            <a:pPr>
              <a:defRPr/>
            </a:pPr>
            <a:r>
              <a:rPr lang="en-US" dirty="0" smtClean="0"/>
              <a:t>St. </a:t>
            </a:r>
            <a:r>
              <a:rPr lang="en-US" dirty="0" err="1" smtClean="0"/>
              <a:t>Paraskeva</a:t>
            </a:r>
            <a:r>
              <a:rPr lang="en-US" dirty="0" smtClean="0"/>
              <a:t>-Friday</a:t>
            </a:r>
            <a:r>
              <a:rPr lang="ru-RU" dirty="0" smtClean="0"/>
              <a:t/>
            </a:r>
            <a:br>
              <a:rPr lang="ru-RU" dirty="0" smtClean="0"/>
            </a:br>
            <a:r>
              <a:rPr lang="en-US" dirty="0" smtClean="0"/>
              <a:t>(</a:t>
            </a:r>
            <a:r>
              <a:rPr lang="ru-RU" dirty="0" smtClean="0">
                <a:latin typeface="Times New Roman"/>
                <a:cs typeface="Times New Roman"/>
              </a:rPr>
              <a:t>Св. Параскева-Пятница</a:t>
            </a:r>
            <a:r>
              <a:rPr lang="ru-RU" dirty="0" smtClean="0"/>
              <a:t>)</a:t>
            </a:r>
            <a:endParaRPr lang="en-US" dirty="0"/>
          </a:p>
        </p:txBody>
      </p:sp>
      <p:pic>
        <p:nvPicPr>
          <p:cNvPr id="158722" name="Picture 1028" descr="paraskeva_1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3" y="1524000"/>
            <a:ext cx="434975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4" descr="paraske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42068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68308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p:txBody>
          <a:bodyPr/>
          <a:lstStyle/>
          <a:p>
            <a:r>
              <a:rPr lang="en-US" dirty="0">
                <a:latin typeface="Garamond" charset="0"/>
              </a:rPr>
              <a:t>Festal Icon (</a:t>
            </a:r>
            <a:r>
              <a:rPr lang="ru-RU" dirty="0">
                <a:latin typeface="Times New Roman"/>
                <a:cs typeface="Times New Roman"/>
              </a:rPr>
              <a:t>Праздничная икона</a:t>
            </a:r>
            <a:r>
              <a:rPr lang="en-US" dirty="0">
                <a:latin typeface="Garamond" charset="0"/>
              </a:rPr>
              <a:t>)</a:t>
            </a:r>
          </a:p>
        </p:txBody>
      </p:sp>
      <p:pic>
        <p:nvPicPr>
          <p:cNvPr id="160770" name="Content Placeholder 3" descr="festal.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219200"/>
            <a:ext cx="4529138" cy="5334000"/>
          </a:xfrm>
        </p:spPr>
      </p:pic>
      <p:pic>
        <p:nvPicPr>
          <p:cNvPr id="160771" name="Picture 4" descr="festal_cen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371600"/>
            <a:ext cx="40036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80034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p:txBody>
          <a:bodyPr/>
          <a:lstStyle/>
          <a:p>
            <a:pPr eaLnBrk="1" hangingPunct="1"/>
            <a:endParaRPr lang="en-US">
              <a:latin typeface="Garamond" charset="0"/>
            </a:endParaRPr>
          </a:p>
        </p:txBody>
      </p:sp>
      <p:sp>
        <p:nvSpPr>
          <p:cNvPr id="3" name="Content Placeholder 2"/>
          <p:cNvSpPr>
            <a:spLocks noGrp="1"/>
          </p:cNvSpPr>
          <p:nvPr>
            <p:ph idx="1"/>
          </p:nvPr>
        </p:nvSpPr>
        <p:spPr/>
        <p:txBody>
          <a:bodyPr/>
          <a:lstStyle/>
          <a:p>
            <a:pPr algn="ctr" eaLnBrk="1" hangingPunct="1"/>
            <a:endParaRPr lang="en-US" sz="3200" dirty="0">
              <a:latin typeface="Times New Roman" charset="0"/>
            </a:endParaRPr>
          </a:p>
          <a:p>
            <a:pPr algn="ctr" eaLnBrk="1" hangingPunct="1"/>
            <a:endParaRPr lang="en-US" sz="3200" dirty="0">
              <a:latin typeface="Times New Roman" charset="0"/>
            </a:endParaRPr>
          </a:p>
          <a:p>
            <a:pPr algn="ctr" eaLnBrk="1" hangingPunct="1"/>
            <a:r>
              <a:rPr lang="en-US" sz="8500" dirty="0">
                <a:solidFill>
                  <a:srgbClr val="FFC000"/>
                </a:solidFill>
                <a:latin typeface="Times New Roman" charset="0"/>
              </a:rPr>
              <a:t>Finis</a:t>
            </a:r>
          </a:p>
        </p:txBody>
      </p:sp>
    </p:spTree>
    <p:extLst>
      <p:ext uri="{BB962C8B-B14F-4D97-AF65-F5344CB8AC3E}">
        <p14:creationId xmlns:p14="http://schemas.microsoft.com/office/powerpoint/2010/main" val="739012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a:latin typeface="Garamond" charset="0"/>
              </a:rPr>
              <a:t>Christianity to A.D. 600</a:t>
            </a:r>
          </a:p>
        </p:txBody>
      </p:sp>
      <p:pic>
        <p:nvPicPr>
          <p:cNvPr id="43010" name="Picture 3" descr="endancient00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219200"/>
            <a:ext cx="8382000" cy="5486400"/>
          </a:xfrm>
          <a:noFill/>
        </p:spPr>
      </p:pic>
    </p:spTree>
    <p:extLst>
      <p:ext uri="{BB962C8B-B14F-4D97-AF65-F5344CB8AC3E}">
        <p14:creationId xmlns:p14="http://schemas.microsoft.com/office/powerpoint/2010/main" val="244106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318</TotalTime>
  <Words>4027</Words>
  <Application>Microsoft Macintosh PowerPoint</Application>
  <PresentationFormat>On-screen Show (4:3)</PresentationFormat>
  <Paragraphs>558</Paragraphs>
  <Slides>89</Slides>
  <Notes>59</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Origins of European Art</vt:lpstr>
      <vt:lpstr>PowerPoint Presentation</vt:lpstr>
      <vt:lpstr>Byzantine Empire</vt:lpstr>
      <vt:lpstr>Byzantine Achievements</vt:lpstr>
      <vt:lpstr>Constantinople during Byzantine Empire (reconstruction)</vt:lpstr>
      <vt:lpstr>The Kingdom of Christ on Earth</vt:lpstr>
      <vt:lpstr>Spheres of Responsibility</vt:lpstr>
      <vt:lpstr>II. Split between Eastern Church and Western Church </vt:lpstr>
      <vt:lpstr>Christianity to A.D. 600</vt:lpstr>
      <vt:lpstr>Breakup of Roman Empire</vt:lpstr>
      <vt:lpstr>B.  Major Points of Disagreement (top ten)</vt:lpstr>
      <vt:lpstr>Byzantine Empire under Justinian (527–565) </vt:lpstr>
      <vt:lpstr>Byzantine Iconoclasm</vt:lpstr>
      <vt:lpstr>Iconoclast Controversy (8th and 9th centuries)</vt:lpstr>
      <vt:lpstr>Council of Hieria (754)</vt:lpstr>
      <vt:lpstr>PowerPoint Presentation</vt:lpstr>
      <vt:lpstr>First restoration of icon use and veneration</vt:lpstr>
      <vt:lpstr>Second Council of Nicaea (787)</vt:lpstr>
      <vt:lpstr>Iconoclast Controversy (8th and 9th centuries)</vt:lpstr>
      <vt:lpstr>Iconoclast Controversy (8th and 9th centuries)</vt:lpstr>
      <vt:lpstr> </vt:lpstr>
      <vt:lpstr>Christ Pantocrator (1260s) Chelandari Monastery</vt:lpstr>
      <vt:lpstr>Theotokos (Byzantine 11th century)</vt:lpstr>
      <vt:lpstr>Theotokos of Vladimir (12th Century)</vt:lpstr>
      <vt:lpstr>Christ the Savior (Andrei Rublev, 1410s)</vt:lpstr>
      <vt:lpstr>How to Read an Icon</vt:lpstr>
      <vt:lpstr>Deësis, Russia, 16th Century</vt:lpstr>
      <vt:lpstr>Outline</vt:lpstr>
      <vt:lpstr>Materials and Technology</vt:lpstr>
      <vt:lpstr>Splines (шпонки)</vt:lpstr>
      <vt:lpstr>Theology</vt:lpstr>
      <vt:lpstr>Extra-Personal and   Personal Details</vt:lpstr>
      <vt:lpstr>Inscriptions</vt:lpstr>
      <vt:lpstr>Convention</vt:lpstr>
      <vt:lpstr>Perspective</vt:lpstr>
      <vt:lpstr>What’s the Point?</vt:lpstr>
      <vt:lpstr>Overview of Perspectives</vt:lpstr>
      <vt:lpstr>Linear Perspective</vt:lpstr>
      <vt:lpstr>Linear Perspective</vt:lpstr>
      <vt:lpstr>Summary (Converging) Perspective</vt:lpstr>
      <vt:lpstr>Inverted (Summary) Perspective</vt:lpstr>
      <vt:lpstr>Inverted (Summary) Perspective</vt:lpstr>
      <vt:lpstr>Forward Shift</vt:lpstr>
      <vt:lpstr>Andrey Rublev (1360s−1427, 1428, or 1430)</vt:lpstr>
      <vt:lpstr>Theophanes the Greek (Feofan Grek) (ca. 1340−ca. 1410)</vt:lpstr>
      <vt:lpstr>Theophanes the Greek  (Feofan Grek) (ca. 1340−ca. 1410)</vt:lpstr>
      <vt:lpstr>Ouch!</vt:lpstr>
      <vt:lpstr>Floating Pillars</vt:lpstr>
      <vt:lpstr>Broken Curve</vt:lpstr>
      <vt:lpstr>Vertical Shift</vt:lpstr>
      <vt:lpstr>Icon Hills (Иконные горки)</vt:lpstr>
      <vt:lpstr>Multiple Heads</vt:lpstr>
      <vt:lpstr>Narrative − one person appears two or more times in same frame</vt:lpstr>
      <vt:lpstr>Narrative − one person appears two or more times in same frame</vt:lpstr>
      <vt:lpstr>Narrative − one person appears two or more times in same frame</vt:lpstr>
      <vt:lpstr>Multiple Hands (Троеручица)</vt:lpstr>
      <vt:lpstr>Multiple Souls</vt:lpstr>
      <vt:lpstr>Multiple Souls</vt:lpstr>
      <vt:lpstr>Russian Annunciation</vt:lpstr>
      <vt:lpstr>El Greco Annunciation</vt:lpstr>
      <vt:lpstr>Rossetti Annunciation</vt:lpstr>
      <vt:lpstr>Synecdoche</vt:lpstr>
      <vt:lpstr>Nineteenth-Twentieth Century: Cezanne</vt:lpstr>
      <vt:lpstr>Nineteenth-Twentieth Century: Cezanne</vt:lpstr>
      <vt:lpstr>Twentieth Century: Duchamp</vt:lpstr>
      <vt:lpstr>Twentieth Century: Rivera</vt:lpstr>
      <vt:lpstr>Twentieth Century: Picasso</vt:lpstr>
      <vt:lpstr>Twentieth Century: Picasso</vt:lpstr>
      <vt:lpstr>Russian Saints</vt:lpstr>
      <vt:lpstr>Iconostasis (Иконостас)</vt:lpstr>
      <vt:lpstr>Iconostasis</vt:lpstr>
      <vt:lpstr>God the Father</vt:lpstr>
      <vt:lpstr>Redeemer Not Made by Hand (Спас нерукотворный)</vt:lpstr>
      <vt:lpstr>Christ of the Fiery Eye, xiv c. (Спас ярое око)</vt:lpstr>
      <vt:lpstr>Pantocrator / Savior Enthroned in Glory  (Вседержитель / Спас в силах)</vt:lpstr>
      <vt:lpstr>Emmanuel (Эммануил)</vt:lpstr>
      <vt:lpstr>Theotokos (Богородица)</vt:lpstr>
      <vt:lpstr>Theotokos (Богородица)</vt:lpstr>
      <vt:lpstr>St. Nikolai the Wonder Worker (Св. Николай Чудотворец)</vt:lpstr>
      <vt:lpstr>St. Nikolai with Scenes of his Life (Св. Николай в житиях)</vt:lpstr>
      <vt:lpstr>St. Nikolai the Wonder Worker</vt:lpstr>
      <vt:lpstr>St. George (Св. Георгий в житиях)</vt:lpstr>
      <vt:lpstr>St. George</vt:lpstr>
      <vt:lpstr>Leon Trotskii as St. George</vt:lpstr>
      <vt:lpstr>Elijah the Prophet (Илья Пророк)</vt:lpstr>
      <vt:lpstr>Elijah the Prophet</vt:lpstr>
      <vt:lpstr>St. Paraskeva-Friday (Св. Параскева-Пятница)</vt:lpstr>
      <vt:lpstr>Festal Icon (Праздничная икона)</vt:lpstr>
      <vt:lpstr>PowerPoint Presentation</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 E-1557 History of Russian Culture through Film and Literature</dc:title>
  <dc:creator>Don Ostrowski</dc:creator>
  <cp:lastModifiedBy>Don Ostrowski</cp:lastModifiedBy>
  <cp:revision>23</cp:revision>
  <dcterms:created xsi:type="dcterms:W3CDTF">2016-01-11T01:24:05Z</dcterms:created>
  <dcterms:modified xsi:type="dcterms:W3CDTF">2016-01-11T01:38:39Z</dcterms:modified>
</cp:coreProperties>
</file>