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9" r:id="rId5"/>
    <p:sldId id="262" r:id="rId6"/>
    <p:sldId id="264" r:id="rId7"/>
    <p:sldId id="260" r:id="rId8"/>
    <p:sldId id="265" r:id="rId9"/>
    <p:sldId id="266" r:id="rId10"/>
    <p:sldId id="261" r:id="rId11"/>
    <p:sldId id="271" r:id="rId12"/>
    <p:sldId id="267" r:id="rId13"/>
    <p:sldId id="258" r:id="rId14"/>
    <p:sldId id="268" r:id="rId15"/>
    <p:sldId id="269" r:id="rId16"/>
    <p:sldId id="270"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12"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75CD01-93A7-144A-B6B5-BCBF836A76A3}" type="datetimeFigureOut">
              <a:rPr lang="en-US" smtClean="0"/>
              <a:pPr/>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5CD01-93A7-144A-B6B5-BCBF836A76A3}" type="datetimeFigureOut">
              <a:rPr lang="en-US" smtClean="0"/>
              <a:pPr/>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5CD01-93A7-144A-B6B5-BCBF836A76A3}" type="datetimeFigureOut">
              <a:rPr lang="en-US" smtClean="0"/>
              <a:pPr/>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5CD01-93A7-144A-B6B5-BCBF836A76A3}" type="datetimeFigureOut">
              <a:rPr lang="en-US" smtClean="0"/>
              <a:pPr/>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5CD01-93A7-144A-B6B5-BCBF836A76A3}" type="datetimeFigureOut">
              <a:rPr lang="en-US" smtClean="0"/>
              <a:pPr/>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75CD01-93A7-144A-B6B5-BCBF836A76A3}" type="datetimeFigureOut">
              <a:rPr lang="en-US" smtClean="0"/>
              <a:pPr/>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5CD01-93A7-144A-B6B5-BCBF836A76A3}" type="datetimeFigureOut">
              <a:rPr lang="en-US" smtClean="0"/>
              <a:pPr/>
              <a:t>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5CD01-93A7-144A-B6B5-BCBF836A76A3}" type="datetimeFigureOut">
              <a:rPr lang="en-US" smtClean="0"/>
              <a:pPr/>
              <a:t>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5CD01-93A7-144A-B6B5-BCBF836A76A3}" type="datetimeFigureOut">
              <a:rPr lang="en-US" smtClean="0"/>
              <a:pPr/>
              <a:t>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67350"/>
          </a:xfrm>
        </p:spPr>
        <p:txBody>
          <a:bodyPr anchor="b">
            <a:normAutofit/>
          </a:bodyPr>
          <a:lstStyle>
            <a:lvl1pPr algn="l">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Garamond"/>
                <a:cs typeface="Garamond"/>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0" y="2415916"/>
            <a:ext cx="3008313" cy="3710247"/>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775CD01-93A7-144A-B6B5-BCBF836A76A3}" type="datetimeFigureOut">
              <a:rPr lang="en-US" smtClean="0"/>
              <a:pPr/>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5CD01-93A7-144A-B6B5-BCBF836A76A3}" type="datetimeFigureOut">
              <a:rPr lang="en-US" smtClean="0"/>
              <a:pPr/>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5ED9A-80D4-6D45-BD33-576A2F5966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CD01-93A7-144A-B6B5-BCBF836A76A3}" type="datetimeFigureOut">
              <a:rPr lang="en-US" smtClean="0"/>
              <a:pPr/>
              <a:t>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5ED9A-80D4-6D45-BD33-576A2F5966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Garamond"/>
          <a:ea typeface="+mj-ea"/>
          <a:cs typeface="Garamond"/>
        </a:defRPr>
      </a:lvl1pPr>
    </p:titleStyle>
    <p:bodyStyle>
      <a:lvl1pPr marL="342900" indent="-342900" algn="l" defTabSz="457200" rtl="0" eaLnBrk="1" latinLnBrk="0" hangingPunct="1">
        <a:spcBef>
          <a:spcPct val="20000"/>
        </a:spcBef>
        <a:buFont typeface="Arial"/>
        <a:buNone/>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og5i2n1QV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yY_UgPd7N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Garamond"/>
                <a:cs typeface="Garamond"/>
              </a:rPr>
              <a:t>Leonardo </a:t>
            </a:r>
            <a:r>
              <a:rPr lang="en-US" b="1" dirty="0" err="1" smtClean="0">
                <a:latin typeface="Garamond"/>
                <a:cs typeface="Garamond"/>
              </a:rPr>
              <a:t>Da</a:t>
            </a:r>
            <a:r>
              <a:rPr lang="en-US" b="1" dirty="0" smtClean="0">
                <a:latin typeface="Garamond"/>
                <a:cs typeface="Garamond"/>
              </a:rPr>
              <a:t> Vinci</a:t>
            </a:r>
            <a:endParaRPr lang="en-US" dirty="0">
              <a:latin typeface="Garamond"/>
              <a:cs typeface="Garamond"/>
            </a:endParaRPr>
          </a:p>
        </p:txBody>
      </p:sp>
      <p:sp>
        <p:nvSpPr>
          <p:cNvPr id="3" name="Subtitle 2"/>
          <p:cNvSpPr>
            <a:spLocks noGrp="1"/>
          </p:cNvSpPr>
          <p:nvPr>
            <p:ph type="subTitle" idx="1"/>
          </p:nvPr>
        </p:nvSpPr>
        <p:spPr/>
        <p:txBody>
          <a:bodyPr/>
          <a:lstStyle/>
          <a:p>
            <a:r>
              <a:rPr lang="en-US" b="1" dirty="0" smtClean="0">
                <a:latin typeface="Garamond"/>
                <a:cs typeface="Garamond"/>
              </a:rPr>
              <a:t>(1452−1519)</a:t>
            </a:r>
            <a:r>
              <a:rPr lang="en-US" dirty="0" smtClean="0">
                <a:latin typeface="Garamond"/>
                <a:cs typeface="Garamond"/>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a:t>
            </a:r>
            <a:r>
              <a:rPr lang="en-US" dirty="0" err="1" smtClean="0"/>
              <a:t>Da</a:t>
            </a:r>
            <a:r>
              <a:rPr lang="en-US" dirty="0" smtClean="0"/>
              <a:t> Vinci</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1503: Leonardo is commissioned to paint a mural for the council hall 		in Florence’s </a:t>
            </a:r>
            <a:r>
              <a:rPr lang="en-US" dirty="0" err="1" smtClean="0"/>
              <a:t>PalazzoVecchio</a:t>
            </a:r>
            <a:r>
              <a:rPr lang="en-US" dirty="0" smtClean="0"/>
              <a:t>, which is to be the Battle of 				</a:t>
            </a:r>
            <a:r>
              <a:rPr lang="en-US" dirty="0" err="1" smtClean="0"/>
              <a:t>Anghiari</a:t>
            </a:r>
            <a:r>
              <a:rPr lang="en-US" dirty="0" smtClean="0"/>
              <a:t>, a work that would remain unfinished.</a:t>
            </a:r>
          </a:p>
          <a:p>
            <a:r>
              <a:rPr lang="en-US" dirty="0" smtClean="0"/>
              <a:t>1515: Leonardo paints </a:t>
            </a:r>
            <a:r>
              <a:rPr lang="en-US" i="1" dirty="0" smtClean="0"/>
              <a:t>St. John the Baptist</a:t>
            </a:r>
            <a:r>
              <a:rPr lang="en-US" dirty="0" smtClean="0"/>
              <a:t>.</a:t>
            </a:r>
          </a:p>
          <a:p>
            <a:r>
              <a:rPr lang="en-US" dirty="0" smtClean="0"/>
              <a:t>1516: The king of France invites Leonardo to come work for him.</a:t>
            </a:r>
          </a:p>
          <a:p>
            <a:r>
              <a:rPr lang="en-US" dirty="0" smtClean="0"/>
              <a:t>1519: May 2, Leonardo dies in France.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a:t>
            </a:r>
            <a:r>
              <a:rPr lang="en-US" dirty="0" err="1" smtClean="0"/>
              <a:t>Da</a:t>
            </a:r>
            <a:r>
              <a:rPr lang="en-US" dirty="0" smtClean="0"/>
              <a:t> Vinci</a:t>
            </a:r>
            <a:endParaRPr lang="en-US" dirty="0"/>
          </a:p>
        </p:txBody>
      </p:sp>
      <p:sp>
        <p:nvSpPr>
          <p:cNvPr id="3" name="Content Placeholder 2"/>
          <p:cNvSpPr>
            <a:spLocks noGrp="1"/>
          </p:cNvSpPr>
          <p:nvPr>
            <p:ph idx="1"/>
          </p:nvPr>
        </p:nvSpPr>
        <p:spPr>
          <a:xfrm>
            <a:off x="457200" y="1600200"/>
            <a:ext cx="8686800" cy="4525963"/>
          </a:xfrm>
        </p:spPr>
        <p:txBody>
          <a:bodyPr/>
          <a:lstStyle/>
          <a:p>
            <a:r>
              <a:rPr lang="en-US" i="1" dirty="0" smtClean="0"/>
              <a:t>Leonardo </a:t>
            </a:r>
            <a:r>
              <a:rPr lang="en-US" i="1" dirty="0" err="1" smtClean="0"/>
              <a:t>da</a:t>
            </a:r>
            <a:r>
              <a:rPr lang="en-US" i="1" dirty="0" smtClean="0"/>
              <a:t> Vinci: The Man Who Wanted to Know Everything</a:t>
            </a:r>
            <a:endParaRPr lang="en-US" dirty="0" smtClean="0">
              <a:hlinkClick r:id="rId2"/>
            </a:endParaRPr>
          </a:p>
          <a:p>
            <a:endParaRPr lang="en-US" dirty="0" smtClean="0">
              <a:hlinkClick r:id="rId2"/>
            </a:endParaRPr>
          </a:p>
          <a:p>
            <a:r>
              <a:rPr lang="en-US" dirty="0" smtClean="0">
                <a:hlinkClick r:id="rId2"/>
              </a:rPr>
              <a:t>https://www.youtube.com/watch?v=Rog5i2n1QVs</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Garamond"/>
                <a:cs typeface="Garamond"/>
              </a:rPr>
              <a:t>Michelangelo </a:t>
            </a:r>
            <a:r>
              <a:rPr lang="en-US" b="1" dirty="0" err="1" smtClean="0">
                <a:latin typeface="Garamond"/>
                <a:cs typeface="Garamond"/>
              </a:rPr>
              <a:t>Buonarotti</a:t>
            </a:r>
            <a:endParaRPr lang="en-US" dirty="0">
              <a:latin typeface="Garamond"/>
              <a:cs typeface="Garamond"/>
            </a:endParaRPr>
          </a:p>
        </p:txBody>
      </p:sp>
      <p:sp>
        <p:nvSpPr>
          <p:cNvPr id="3" name="Subtitle 2"/>
          <p:cNvSpPr>
            <a:spLocks noGrp="1"/>
          </p:cNvSpPr>
          <p:nvPr>
            <p:ph type="subTitle" idx="1"/>
          </p:nvPr>
        </p:nvSpPr>
        <p:spPr/>
        <p:txBody>
          <a:bodyPr/>
          <a:lstStyle/>
          <a:p>
            <a:r>
              <a:rPr lang="en-US" b="1" dirty="0" smtClean="0">
                <a:latin typeface="Garamond"/>
                <a:cs typeface="Garamond"/>
              </a:rPr>
              <a:t>(1475−1564)</a:t>
            </a:r>
            <a:r>
              <a:rPr lang="en-US" dirty="0" smtClean="0">
                <a:latin typeface="Garamond"/>
                <a:cs typeface="Garamond"/>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 </a:t>
            </a:r>
            <a:r>
              <a:rPr lang="en-US" dirty="0" err="1" smtClean="0"/>
              <a:t>Buonarotti</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1475, March 6: Michelangelo </a:t>
            </a:r>
            <a:r>
              <a:rPr lang="en-US" dirty="0" err="1" smtClean="0"/>
              <a:t>Buonarroti</a:t>
            </a:r>
            <a:r>
              <a:rPr lang="en-US" dirty="0" smtClean="0"/>
              <a:t> is born in </a:t>
            </a:r>
            <a:r>
              <a:rPr lang="en-US" dirty="0" err="1" smtClean="0"/>
              <a:t>Caprese</a:t>
            </a:r>
            <a:r>
              <a:rPr lang="en-US" dirty="0" smtClean="0"/>
              <a:t>, Italy.</a:t>
            </a:r>
          </a:p>
          <a:p>
            <a:endParaRPr lang="en-US" dirty="0" smtClean="0"/>
          </a:p>
          <a:p>
            <a:r>
              <a:rPr lang="en-US" dirty="0" smtClean="0"/>
              <a:t>1487: Became an apprentice to the painter </a:t>
            </a:r>
            <a:r>
              <a:rPr lang="en-US" dirty="0" err="1" smtClean="0"/>
              <a:t>Domenico</a:t>
            </a:r>
            <a:r>
              <a:rPr lang="en-US" dirty="0" smtClean="0"/>
              <a:t> Ghirlandaio</a:t>
            </a:r>
          </a:p>
          <a:p>
            <a:endParaRPr lang="en-US" dirty="0" smtClean="0"/>
          </a:p>
          <a:p>
            <a:r>
              <a:rPr lang="en-US" dirty="0" smtClean="0"/>
              <a:t>1490−92: Worked in the Medici household</a:t>
            </a:r>
          </a:p>
          <a:p>
            <a:endParaRPr lang="en-US" dirty="0" smtClean="0"/>
          </a:p>
          <a:p>
            <a:r>
              <a:rPr lang="en-US" dirty="0" smtClean="0"/>
              <a:t>1494−95: Worked in Bologna</a:t>
            </a:r>
          </a:p>
          <a:p>
            <a:r>
              <a:rPr lang="en-US" dirty="0" smtClean="0"/>
              <a:t>1495: Returned to Florence, carved </a:t>
            </a:r>
            <a:r>
              <a:rPr lang="en-US" i="1" dirty="0" smtClean="0"/>
              <a:t>St. John the Baptist </a:t>
            </a:r>
            <a:r>
              <a:rPr lang="en-US" dirty="0" smtClean="0"/>
              <a:t>and the 			</a:t>
            </a:r>
            <a:r>
              <a:rPr lang="en-US" i="1" dirty="0" smtClean="0"/>
              <a:t>Sleeping Cupid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 </a:t>
            </a:r>
            <a:r>
              <a:rPr lang="en-US" dirty="0" err="1" smtClean="0"/>
              <a:t>Buonarotti</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dirty="0" smtClean="0"/>
              <a:t>1496−1501: Moved to Rome. Carved the Bacchus and the Rome 	</a:t>
            </a:r>
            <a:r>
              <a:rPr lang="en-US" i="1" dirty="0" smtClean="0"/>
              <a:t>Pieta</a:t>
            </a:r>
          </a:p>
          <a:p>
            <a:endParaRPr lang="en-US" dirty="0" smtClean="0"/>
          </a:p>
          <a:p>
            <a:r>
              <a:rPr lang="en-US" dirty="0" smtClean="0"/>
              <a:t>1504: Completed the </a:t>
            </a:r>
            <a:r>
              <a:rPr lang="en-US" i="1" dirty="0" smtClean="0"/>
              <a:t>David</a:t>
            </a:r>
            <a:r>
              <a:rPr lang="en-US" dirty="0" smtClean="0"/>
              <a:t>.</a:t>
            </a:r>
          </a:p>
          <a:p>
            <a:endParaRPr lang="en-US" dirty="0" smtClean="0"/>
          </a:p>
          <a:p>
            <a:r>
              <a:rPr lang="en-US" dirty="0" smtClean="0"/>
              <a:t>1504: Received commission to paint the Battle of </a:t>
            </a:r>
            <a:r>
              <a:rPr lang="en-US" dirty="0" err="1" smtClean="0"/>
              <a:t>Cascina</a:t>
            </a:r>
            <a:endParaRPr lang="en-US" dirty="0" smtClean="0"/>
          </a:p>
          <a:p>
            <a:endParaRPr lang="en-US" dirty="0" smtClean="0"/>
          </a:p>
          <a:p>
            <a:r>
              <a:rPr lang="en-US" dirty="0" smtClean="0"/>
              <a:t>1505: Summoned to Rome by Pope Julius II to create the tomb for the Pope</a:t>
            </a:r>
          </a:p>
          <a:p>
            <a:endParaRPr lang="en-US" dirty="0" smtClean="0"/>
          </a:p>
          <a:p>
            <a:r>
              <a:rPr lang="en-US" dirty="0" smtClean="0"/>
              <a:t>1505: Spent 8 months in the quarries of </a:t>
            </a:r>
            <a:r>
              <a:rPr lang="en-US" dirty="0" err="1" smtClean="0"/>
              <a:t>Carrara</a:t>
            </a:r>
            <a:r>
              <a:rPr lang="en-US" dirty="0" smtClean="0"/>
              <a:t> selecting marble for the tomb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 </a:t>
            </a:r>
            <a:r>
              <a:rPr lang="en-US" dirty="0" err="1" smtClean="0"/>
              <a:t>Buonarotti</a:t>
            </a:r>
            <a:endParaRPr lang="en-US" dirty="0"/>
          </a:p>
        </p:txBody>
      </p:sp>
      <p:sp>
        <p:nvSpPr>
          <p:cNvPr id="3" name="Content Placeholder 2"/>
          <p:cNvSpPr>
            <a:spLocks noGrp="1"/>
          </p:cNvSpPr>
          <p:nvPr>
            <p:ph idx="1"/>
          </p:nvPr>
        </p:nvSpPr>
        <p:spPr>
          <a:xfrm>
            <a:off x="457200" y="1600200"/>
            <a:ext cx="8686800" cy="4826291"/>
          </a:xfrm>
        </p:spPr>
        <p:txBody>
          <a:bodyPr>
            <a:normAutofit/>
          </a:bodyPr>
          <a:lstStyle/>
          <a:p>
            <a:r>
              <a:rPr lang="en-US" dirty="0" smtClean="0"/>
              <a:t>1505−1545: Worked on the tomb of Julius II, </a:t>
            </a:r>
            <a:r>
              <a:rPr lang="en-US" i="1" dirty="0" smtClean="0"/>
              <a:t>Moses</a:t>
            </a:r>
            <a:r>
              <a:rPr lang="en-US" dirty="0" smtClean="0"/>
              <a:t>, </a:t>
            </a:r>
            <a:r>
              <a:rPr lang="en-US" i="1" dirty="0" smtClean="0"/>
              <a:t>The Rebellious and Dying Slave</a:t>
            </a:r>
            <a:r>
              <a:rPr lang="en-US" dirty="0" smtClean="0"/>
              <a:t>, </a:t>
            </a:r>
            <a:r>
              <a:rPr lang="en-US" i="1" dirty="0" smtClean="0"/>
              <a:t>Rachel and Leah</a:t>
            </a:r>
          </a:p>
          <a:p>
            <a:endParaRPr lang="en-US" dirty="0" smtClean="0"/>
          </a:p>
          <a:p>
            <a:r>
              <a:rPr lang="en-US" dirty="0" smtClean="0"/>
              <a:t>1508−1512: In Rome painting the ceiling of the Sistine Chapel</a:t>
            </a:r>
          </a:p>
          <a:p>
            <a:endParaRPr lang="en-US" dirty="0" smtClean="0"/>
          </a:p>
          <a:p>
            <a:r>
              <a:rPr lang="en-US" dirty="0" smtClean="0"/>
              <a:t>1515−1534: Carved tombs for the Medici family, designed Medici Chapel in Florence</a:t>
            </a:r>
          </a:p>
          <a:p>
            <a:r>
              <a:rPr lang="en-US" dirty="0" smtClean="0"/>
              <a:t>1524: Commissioned to design the Laurentian Library at San Lorenzo</a:t>
            </a:r>
          </a:p>
          <a:p>
            <a:r>
              <a:rPr lang="en-US" dirty="0" smtClean="0"/>
              <a:t>1536−1541: Painted </a:t>
            </a:r>
            <a:r>
              <a:rPr lang="en-US" i="1" dirty="0" smtClean="0"/>
              <a:t>The Last Judgment </a:t>
            </a:r>
            <a:r>
              <a:rPr lang="en-US" dirty="0" smtClean="0"/>
              <a:t>in the Sistine Chapel. Unveiled in 1541.</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 </a:t>
            </a:r>
            <a:r>
              <a:rPr lang="en-US" dirty="0" err="1" smtClean="0"/>
              <a:t>Buonarotti</a:t>
            </a:r>
            <a:endParaRPr lang="en-US" dirty="0"/>
          </a:p>
        </p:txBody>
      </p:sp>
      <p:sp>
        <p:nvSpPr>
          <p:cNvPr id="3" name="Content Placeholder 2"/>
          <p:cNvSpPr>
            <a:spLocks noGrp="1"/>
          </p:cNvSpPr>
          <p:nvPr>
            <p:ph idx="1"/>
          </p:nvPr>
        </p:nvSpPr>
        <p:spPr>
          <a:xfrm>
            <a:off x="457200" y="1600200"/>
            <a:ext cx="8686800" cy="4826291"/>
          </a:xfrm>
        </p:spPr>
        <p:txBody>
          <a:bodyPr>
            <a:normAutofit/>
          </a:bodyPr>
          <a:lstStyle/>
          <a:p>
            <a:r>
              <a:rPr lang="en-US" dirty="0" smtClean="0"/>
              <a:t>1545−1550: Worked on the Pauline Chapel frescoes.</a:t>
            </a:r>
          </a:p>
          <a:p>
            <a:r>
              <a:rPr lang="en-US" dirty="0" smtClean="0"/>
              <a:t>1555: Michelangelo completed the Florentine </a:t>
            </a:r>
            <a:r>
              <a:rPr lang="en-US" i="1" dirty="0" smtClean="0"/>
              <a:t>Pieta</a:t>
            </a:r>
          </a:p>
          <a:p>
            <a:r>
              <a:rPr lang="en-US" dirty="0" smtClean="0"/>
              <a:t>1564: Michelangelo worked on the </a:t>
            </a:r>
            <a:r>
              <a:rPr lang="en-US" dirty="0" err="1" smtClean="0"/>
              <a:t>Rondanini</a:t>
            </a:r>
            <a:r>
              <a:rPr lang="en-US" dirty="0" smtClean="0"/>
              <a:t> </a:t>
            </a:r>
            <a:r>
              <a:rPr lang="en-US" i="1" dirty="0" smtClean="0"/>
              <a:t>Pieta</a:t>
            </a:r>
            <a:r>
              <a:rPr lang="en-US" dirty="0" smtClean="0"/>
              <a:t> now in Milan.</a:t>
            </a:r>
          </a:p>
          <a:p>
            <a:r>
              <a:rPr lang="en-US" dirty="0" smtClean="0"/>
              <a:t>1564 February, 18 His friend Daniele </a:t>
            </a:r>
            <a:r>
              <a:rPr lang="en-US" dirty="0" err="1" smtClean="0"/>
              <a:t>da</a:t>
            </a:r>
            <a:r>
              <a:rPr lang="en-US" dirty="0" smtClean="0"/>
              <a:t> </a:t>
            </a:r>
            <a:r>
              <a:rPr lang="en-US" dirty="0" err="1" smtClean="0"/>
              <a:t>Volterra</a:t>
            </a:r>
            <a:r>
              <a:rPr lang="en-US" dirty="0" smtClean="0"/>
              <a:t> watches him work all day February 12 on the </a:t>
            </a:r>
            <a:r>
              <a:rPr lang="en-US" dirty="0" err="1" smtClean="0"/>
              <a:t>Rondanini</a:t>
            </a:r>
            <a:r>
              <a:rPr lang="en-US" dirty="0" smtClean="0"/>
              <a:t> </a:t>
            </a:r>
            <a:r>
              <a:rPr lang="en-US" i="1" dirty="0" smtClean="0"/>
              <a:t>Pieta</a:t>
            </a:r>
            <a:r>
              <a:rPr lang="en-US" dirty="0" smtClean="0"/>
              <a:t> . Two days later he comes down with a fever but goes for a walk in the cold night air, saying he just can’t rest. The next day he spends sitting next to the fireplace but finally must crawl into bed. He dies on February 18. The Pope wants to have him buried in St. Peter’s but Michelangelo’s nephew and heir, Leonardo, takes the body back to Florence, where it is buried in Santa Croce. More than a hundred artists attend his funeral.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 </a:t>
            </a:r>
            <a:r>
              <a:rPr lang="en-US" dirty="0" err="1" smtClean="0"/>
              <a:t>Buonarotti</a:t>
            </a:r>
            <a:endParaRPr lang="en-US" dirty="0"/>
          </a:p>
        </p:txBody>
      </p:sp>
      <p:sp>
        <p:nvSpPr>
          <p:cNvPr id="3" name="Content Placeholder 2"/>
          <p:cNvSpPr>
            <a:spLocks noGrp="1"/>
          </p:cNvSpPr>
          <p:nvPr>
            <p:ph idx="1"/>
          </p:nvPr>
        </p:nvSpPr>
        <p:spPr>
          <a:xfrm>
            <a:off x="457200" y="1600200"/>
            <a:ext cx="8686800" cy="4826291"/>
          </a:xfrm>
        </p:spPr>
        <p:txBody>
          <a:bodyPr>
            <a:normAutofit/>
          </a:bodyPr>
          <a:lstStyle/>
          <a:p>
            <a:r>
              <a:rPr lang="en-US" i="1" dirty="0" smtClean="0"/>
              <a:t>Michelangelo: The Genius</a:t>
            </a:r>
            <a:r>
              <a:rPr lang="en-US" dirty="0" smtClean="0"/>
              <a:t> (BBC) (8.4)</a:t>
            </a:r>
          </a:p>
          <a:p>
            <a:endParaRPr lang="en-US" dirty="0" smtClean="0"/>
          </a:p>
          <a:p>
            <a:r>
              <a:rPr lang="en-US" dirty="0" smtClean="0">
                <a:hlinkClick r:id="rId2"/>
              </a:rPr>
              <a:t>https://www.youtube.com/watch?v=</a:t>
            </a:r>
            <a:r>
              <a:rPr lang="en-US" smtClean="0">
                <a:hlinkClick r:id="rId2"/>
              </a:rPr>
              <a:t>LyY_UgPd7NM</a:t>
            </a:r>
            <a:endParaRPr lang="en-US" smtClean="0"/>
          </a:p>
          <a:p>
            <a:r>
              <a:rPr lang="en-US" smtClean="0"/>
              <a:t> </a:t>
            </a: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a:t>
            </a:r>
            <a:r>
              <a:rPr lang="en-US" dirty="0" err="1" smtClean="0"/>
              <a:t>Da</a:t>
            </a:r>
            <a:r>
              <a:rPr lang="en-US" dirty="0" smtClean="0"/>
              <a:t> Vinci</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1452: Leonardo is born on April 15 in the village of </a:t>
            </a:r>
            <a:r>
              <a:rPr lang="en-US" dirty="0" err="1" smtClean="0"/>
              <a:t>Anchiano</a:t>
            </a:r>
            <a:r>
              <a:rPr lang="en-US" dirty="0" smtClean="0"/>
              <a:t>, near 			the 	town of Vinci.</a:t>
            </a:r>
          </a:p>
          <a:p>
            <a:r>
              <a:rPr lang="en-US" dirty="0" smtClean="0"/>
              <a:t>1467 At 15 Leonardo is sent to Florence to work as apprentice to 				Andrea De Verrocchio.</a:t>
            </a:r>
          </a:p>
          <a:p>
            <a:r>
              <a:rPr lang="en-US" dirty="0" smtClean="0"/>
              <a:t>1472: Leonardo is accepted into the painters’ guild of Florence.</a:t>
            </a:r>
          </a:p>
          <a:p>
            <a:r>
              <a:rPr lang="en-US" dirty="0" smtClean="0"/>
              <a:t>1476: Leonardo is accused of sodomy; he is publicly humiliated 				although the charges are later dropped.</a:t>
            </a:r>
          </a:p>
          <a:p>
            <a:r>
              <a:rPr lang="en-US" dirty="0" smtClean="0"/>
              <a:t>1475−1480: </a:t>
            </a:r>
            <a:r>
              <a:rPr lang="en-US" i="1" dirty="0" smtClean="0"/>
              <a:t>The Annunciation </a:t>
            </a:r>
            <a:r>
              <a:rPr lang="en-US" dirty="0" smtClean="0"/>
              <a:t>is painted. The work, generally 					credited to Leonardo, many art historians believe to have 			been painted by Lorenzo </a:t>
            </a:r>
            <a:r>
              <a:rPr lang="en-US" dirty="0" err="1" smtClean="0"/>
              <a:t>di</a:t>
            </a:r>
            <a:r>
              <a:rPr lang="en-US" dirty="0" smtClean="0"/>
              <a:t> </a:t>
            </a:r>
            <a:r>
              <a:rPr lang="en-US" dirty="0" err="1" smtClean="0"/>
              <a:t>Credi</a:t>
            </a:r>
            <a:r>
              <a:rPr lang="en-US" dirty="0" smtClean="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The Annunciation (1475</a:t>
            </a:r>
            <a:r>
              <a:rPr lang="en-US" dirty="0" smtClean="0">
                <a:latin typeface="ＭＳ ゴシック"/>
                <a:ea typeface="ＭＳ ゴシック"/>
                <a:cs typeface="ＭＳ ゴシック"/>
              </a:rPr>
              <a:t>−</a:t>
            </a:r>
            <a:r>
              <a:rPr lang="en-US" dirty="0" smtClean="0"/>
              <a:t>80)</a:t>
            </a:r>
            <a:endParaRPr lang="en-US" dirty="0"/>
          </a:p>
        </p:txBody>
      </p:sp>
      <p:pic>
        <p:nvPicPr>
          <p:cNvPr id="4" name="Content Placeholder 3" descr="Leonardo_Da_Vinci_-_Annunciazione.jpeg.jpeg"/>
          <p:cNvPicPr>
            <a:picLocks noGrp="1" noChangeAspect="1"/>
          </p:cNvPicPr>
          <p:nvPr>
            <p:ph idx="1"/>
          </p:nvPr>
        </p:nvPicPr>
        <p:blipFill>
          <a:blip r:embed="rId2"/>
          <a:srcRect t="-10201" b="-10201"/>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a:t>
            </a:r>
            <a:r>
              <a:rPr lang="en-US" dirty="0" err="1" smtClean="0"/>
              <a:t>Da</a:t>
            </a:r>
            <a:r>
              <a:rPr lang="en-US" dirty="0" smtClean="0"/>
              <a:t> Vinci</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1481: Leonardo begins work on The Adoration of the Magi, an 				altarpiece for the Monastery of San </a:t>
            </a:r>
            <a:r>
              <a:rPr lang="en-US" dirty="0" err="1" smtClean="0"/>
              <a:t>Donato</a:t>
            </a:r>
            <a:r>
              <a:rPr lang="en-US" dirty="0" smtClean="0"/>
              <a:t> at </a:t>
            </a:r>
            <a:r>
              <a:rPr lang="en-US" dirty="0" err="1" smtClean="0"/>
              <a:t>Scopeto</a:t>
            </a:r>
            <a:r>
              <a:rPr lang="en-US" dirty="0" smtClean="0"/>
              <a:t>.</a:t>
            </a:r>
          </a:p>
          <a:p>
            <a:r>
              <a:rPr lang="en-US" dirty="0" smtClean="0"/>
              <a:t>1482 Leonardo moves to Milan to work in the service of the city’s 			duke, </a:t>
            </a:r>
            <a:r>
              <a:rPr lang="en-US" dirty="0" err="1" smtClean="0"/>
              <a:t>Ludovico</a:t>
            </a:r>
            <a:r>
              <a:rPr lang="en-US" dirty="0" smtClean="0"/>
              <a:t> Sforza. He gains the title of “painter and </a:t>
            </a:r>
          </a:p>
          <a:p>
            <a:r>
              <a:rPr lang="en-US" dirty="0" smtClean="0"/>
              <a:t>			engineer of the duke.”</a:t>
            </a:r>
          </a:p>
          <a:p>
            <a:r>
              <a:rPr lang="en-US" dirty="0" smtClean="0"/>
              <a:t>1483: Leonardo paints the </a:t>
            </a:r>
            <a:r>
              <a:rPr lang="en-US" i="1" dirty="0" smtClean="0"/>
              <a:t>Virgin of the Rocks</a:t>
            </a:r>
            <a:r>
              <a:rPr lang="en-US" dirty="0" smtClean="0"/>
              <a:t>.</a:t>
            </a:r>
          </a:p>
          <a:p>
            <a:r>
              <a:rPr lang="en-US" dirty="0" smtClean="0"/>
              <a:t>1485: Leonardo paints </a:t>
            </a:r>
            <a:r>
              <a:rPr lang="en-US" i="1" dirty="0" smtClean="0"/>
              <a:t>Lady with an Ermine</a:t>
            </a:r>
            <a:r>
              <a:rPr lang="en-US" dirty="0" smtClean="0"/>
              <a:t>.</a:t>
            </a:r>
          </a:p>
          <a:p>
            <a:r>
              <a:rPr lang="en-US" dirty="0" smtClean="0"/>
              <a:t>1495: Leonardo begins work on The Last Supper in the refectory of 		the convent of Santa Maria </a:t>
            </a:r>
            <a:r>
              <a:rPr lang="en-US" dirty="0" err="1" smtClean="0"/>
              <a:t>delle</a:t>
            </a:r>
            <a:r>
              <a:rPr lang="en-US" dirty="0" smtClean="0"/>
              <a:t> Grazie in Milan.</a:t>
            </a:r>
          </a:p>
          <a:p>
            <a:r>
              <a:rPr lang="en-US" dirty="0" smtClean="0"/>
              <a:t>1498: </a:t>
            </a:r>
            <a:r>
              <a:rPr lang="en-US" i="1" dirty="0" smtClean="0"/>
              <a:t>The Last Supper </a:t>
            </a:r>
            <a:r>
              <a:rPr lang="en-US" dirty="0" smtClean="0"/>
              <a:t>is completed.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505200" cy="1967350"/>
          </a:xfrm>
        </p:spPr>
        <p:txBody>
          <a:bodyPr/>
          <a:lstStyle/>
          <a:p>
            <a:r>
              <a:rPr lang="en-US" dirty="0" smtClean="0"/>
              <a:t>Leonardo, </a:t>
            </a:r>
            <a:r>
              <a:rPr lang="en-US" i="1" dirty="0" smtClean="0"/>
              <a:t>Virgin of the Rocks </a:t>
            </a:r>
            <a:r>
              <a:rPr lang="en-US" dirty="0" smtClean="0"/>
              <a:t>(1483)</a:t>
            </a:r>
            <a:endParaRPr lang="en-US" dirty="0"/>
          </a:p>
        </p:txBody>
      </p:sp>
      <p:pic>
        <p:nvPicPr>
          <p:cNvPr id="4" name="Content Placeholder 3" descr="Leonardo_da_Vinci_Virgin_of_the_Rocks_(National_Gallery_London).jpg"/>
          <p:cNvPicPr>
            <a:picLocks noGrp="1" noChangeAspect="1"/>
          </p:cNvPicPr>
          <p:nvPr>
            <p:ph idx="1"/>
          </p:nvPr>
        </p:nvPicPr>
        <p:blipFill>
          <a:blip r:embed="rId2"/>
          <a:srcRect l="-17302" r="-17302"/>
          <a:stretch>
            <a:fillRect/>
          </a:stretch>
        </p:blipFill>
        <p:spPr/>
      </p:pic>
      <p:sp>
        <p:nvSpPr>
          <p:cNvPr id="6" name="Text Placeholder 5"/>
          <p:cNvSpPr>
            <a:spLocks noGrp="1"/>
          </p:cNvSpPr>
          <p:nvPr>
            <p:ph type="body" sz="half" idx="2"/>
          </p:nvPr>
        </p:nvSpPr>
        <p:spPr/>
        <p:txBody>
          <a:bodyPr/>
          <a:lstStyle/>
          <a:p>
            <a:r>
              <a:rPr lang="en-US" dirty="0" smtClean="0"/>
              <a:t>National Gallery, London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05200" cy="1967350"/>
          </a:xfrm>
        </p:spPr>
        <p:txBody>
          <a:bodyPr/>
          <a:lstStyle/>
          <a:p>
            <a:r>
              <a:rPr lang="en-US" dirty="0" smtClean="0"/>
              <a:t>Leonardo, </a:t>
            </a:r>
            <a:r>
              <a:rPr lang="en-US" i="1" dirty="0" smtClean="0"/>
              <a:t>Lady with an Ermine </a:t>
            </a:r>
            <a:r>
              <a:rPr lang="en-US" dirty="0" smtClean="0"/>
              <a:t>(1485)</a:t>
            </a:r>
            <a:endParaRPr lang="en-US" dirty="0"/>
          </a:p>
        </p:txBody>
      </p:sp>
      <p:pic>
        <p:nvPicPr>
          <p:cNvPr id="5" name="Content Placeholder 4" descr="Dama_z_gronostajem.jpg"/>
          <p:cNvPicPr>
            <a:picLocks noGrp="1" noChangeAspect="1"/>
          </p:cNvPicPr>
          <p:nvPr>
            <p:ph idx="1"/>
          </p:nvPr>
        </p:nvPicPr>
        <p:blipFill>
          <a:blip r:embed="rId2"/>
          <a:srcRect l="-10097" r="-10097"/>
          <a:stretch>
            <a:fillRect/>
          </a:stretch>
        </p:blipFill>
        <p:spPr/>
      </p:pic>
      <p:sp>
        <p:nvSpPr>
          <p:cNvPr id="4" name="Text Placeholder 3"/>
          <p:cNvSpPr>
            <a:spLocks noGrp="1"/>
          </p:cNvSpPr>
          <p:nvPr>
            <p:ph type="body" sz="half" idx="2"/>
          </p:nvPr>
        </p:nvSpPr>
        <p:spPr/>
        <p:txBody>
          <a:bodyPr/>
          <a:lstStyle/>
          <a:p>
            <a:r>
              <a:rPr lang="en-US" dirty="0" err="1" smtClean="0"/>
              <a:t>Wawel</a:t>
            </a:r>
            <a:r>
              <a:rPr lang="en-US" dirty="0" smtClean="0"/>
              <a:t> Castle, </a:t>
            </a:r>
            <a:r>
              <a:rPr lang="en-US" dirty="0" err="1" smtClean="0"/>
              <a:t>Kraków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a:t>
            </a:r>
            <a:r>
              <a:rPr lang="en-US" dirty="0" err="1" smtClean="0"/>
              <a:t>Da</a:t>
            </a:r>
            <a:r>
              <a:rPr lang="en-US" dirty="0" smtClean="0"/>
              <a:t> Vinci</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1499: With the duke </a:t>
            </a:r>
            <a:r>
              <a:rPr lang="en-US" dirty="0" err="1" smtClean="0"/>
              <a:t>Ludovico</a:t>
            </a:r>
            <a:r>
              <a:rPr lang="en-US" dirty="0" smtClean="0"/>
              <a:t> Sforza’s fall from power, Leonardo 			leaves Milan and spends a short time in Venice.</a:t>
            </a:r>
          </a:p>
          <a:p>
            <a:r>
              <a:rPr lang="en-US" dirty="0" smtClean="0"/>
              <a:t>1500: Leonardo begins painting the </a:t>
            </a:r>
            <a:r>
              <a:rPr lang="en-US" i="1" dirty="0" smtClean="0"/>
              <a:t>Virgin and Child with Saint 			Anne</a:t>
            </a:r>
            <a:r>
              <a:rPr lang="en-US" dirty="0" smtClean="0"/>
              <a:t>, a project that he only finishes after 10 years.</a:t>
            </a:r>
          </a:p>
          <a:p>
            <a:r>
              <a:rPr lang="en-US" dirty="0" smtClean="0"/>
              <a:t>1500: Leonardo returns to Florence.</a:t>
            </a:r>
          </a:p>
          <a:p>
            <a:r>
              <a:rPr lang="en-US" dirty="0" smtClean="0"/>
              <a:t>1502: Leonardo begins work as senior military architect and general 		engineer for </a:t>
            </a:r>
            <a:r>
              <a:rPr lang="en-US" dirty="0" err="1" smtClean="0"/>
              <a:t>Cesare</a:t>
            </a:r>
            <a:r>
              <a:rPr lang="en-US" dirty="0" smtClean="0"/>
              <a:t> Borgia, son of Pope Alexander VI.</a:t>
            </a:r>
          </a:p>
          <a:p>
            <a:r>
              <a:rPr lang="en-US" dirty="0" smtClean="0"/>
              <a:t>1503: Leonardo is commissioned to paint the </a:t>
            </a:r>
            <a:r>
              <a:rPr lang="en-US" i="1" dirty="0" smtClean="0"/>
              <a:t>Mona Lisa</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492500" cy="1967350"/>
          </a:xfrm>
        </p:spPr>
        <p:txBody>
          <a:bodyPr/>
          <a:lstStyle/>
          <a:p>
            <a:r>
              <a:rPr lang="en-US" dirty="0" smtClean="0"/>
              <a:t>Leonardo, </a:t>
            </a:r>
            <a:r>
              <a:rPr lang="en-US" i="1" dirty="0" smtClean="0"/>
              <a:t>Virgin and Child with St. Anne </a:t>
            </a:r>
            <a:r>
              <a:rPr lang="en-US" dirty="0" smtClean="0"/>
              <a:t>(1510)</a:t>
            </a:r>
            <a:endParaRPr lang="en-US" dirty="0"/>
          </a:p>
        </p:txBody>
      </p:sp>
      <p:pic>
        <p:nvPicPr>
          <p:cNvPr id="4" name="Content Placeholder 3" descr="800px-Leonardo_da_vinci,_The_Virgin_and_Child_with_Saint_Anne_01.jpg"/>
          <p:cNvPicPr>
            <a:picLocks noGrp="1" noChangeAspect="1"/>
          </p:cNvPicPr>
          <p:nvPr>
            <p:ph idx="1"/>
          </p:nvPr>
        </p:nvPicPr>
        <p:blipFill>
          <a:blip r:embed="rId2"/>
          <a:srcRect l="-17192" r="-17192"/>
          <a:stretch>
            <a:fillRect/>
          </a:stretch>
        </p:blipFill>
        <p:spPr/>
      </p:pic>
      <p:sp>
        <p:nvSpPr>
          <p:cNvPr id="6" name="Text Placeholder 5"/>
          <p:cNvSpPr>
            <a:spLocks noGrp="1"/>
          </p:cNvSpPr>
          <p:nvPr>
            <p:ph type="body" sz="half" idx="2"/>
          </p:nvPr>
        </p:nvSpPr>
        <p:spPr/>
        <p:txBody>
          <a:bodyPr/>
          <a:lstStyle/>
          <a:p>
            <a:r>
              <a:rPr lang="en-US" dirty="0" smtClean="0"/>
              <a:t>Louvre, Paris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Mona Lisa</a:t>
            </a:r>
            <a:endParaRPr lang="en-US" dirty="0"/>
          </a:p>
        </p:txBody>
      </p:sp>
      <p:pic>
        <p:nvPicPr>
          <p:cNvPr id="5" name="Content Placeholder 4" descr="Mona_Lisa,_by_Leonardo_da_Vinci,_from_C2RMF_retouched.jpg"/>
          <p:cNvPicPr>
            <a:picLocks noGrp="1" noChangeAspect="1"/>
          </p:cNvPicPr>
          <p:nvPr>
            <p:ph idx="1"/>
          </p:nvPr>
        </p:nvPicPr>
        <p:blipFill>
          <a:blip r:embed="rId2"/>
          <a:srcRect l="-15064" r="-15064"/>
          <a:stretch>
            <a:fillRect/>
          </a:stretch>
        </p:blipFill>
        <p:spPr/>
      </p:pic>
      <p:sp>
        <p:nvSpPr>
          <p:cNvPr id="4" name="Text Placeholder 3"/>
          <p:cNvSpPr>
            <a:spLocks noGrp="1"/>
          </p:cNvSpPr>
          <p:nvPr>
            <p:ph type="body" sz="half" idx="2"/>
          </p:nvPr>
        </p:nvSpPr>
        <p:spPr/>
        <p:txBody>
          <a:bodyPr/>
          <a:lstStyle/>
          <a:p>
            <a:r>
              <a:rPr lang="en-US" dirty="0" smtClean="0"/>
              <a:t>Louvre, Paris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1330</TotalTime>
  <Words>486</Words>
  <Application>Microsoft Macintosh PowerPoint</Application>
  <PresentationFormat>On-screen Show (4:3)</PresentationFormat>
  <Paragraphs>79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Leonardo Da Vinci</vt:lpstr>
      <vt:lpstr>Leonardo Da Vinci</vt:lpstr>
      <vt:lpstr>Leonardo?, The Annunciation (1475−80)</vt:lpstr>
      <vt:lpstr>Leonardo Da Vinci</vt:lpstr>
      <vt:lpstr>Leonardo, Virgin of the Rocks (1483)</vt:lpstr>
      <vt:lpstr>Leonardo, Lady with an Ermine (1485)</vt:lpstr>
      <vt:lpstr>Leonardo Da Vinci</vt:lpstr>
      <vt:lpstr>Leonardo, Virgin and Child with St. Anne (1510)</vt:lpstr>
      <vt:lpstr>Leonardo, Mona Lisa</vt:lpstr>
      <vt:lpstr>Leonardo Da Vinci</vt:lpstr>
      <vt:lpstr>Leonardo Da Vinci</vt:lpstr>
      <vt:lpstr>Michelangelo Buonarotti</vt:lpstr>
      <vt:lpstr>Michelangelo Buonarotti</vt:lpstr>
      <vt:lpstr>Michelangelo Buonarotti</vt:lpstr>
      <vt:lpstr>Michelangelo Buonarotti</vt:lpstr>
      <vt:lpstr>Michelangelo Buonarotti</vt:lpstr>
      <vt:lpstr>Michelangelo Buonarotti</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Giotto di Bondone</dc:title>
  <dc:creator>Don Ostrowski</dc:creator>
  <cp:lastModifiedBy>Don Ostrowski</cp:lastModifiedBy>
  <cp:revision>27</cp:revision>
  <dcterms:created xsi:type="dcterms:W3CDTF">2016-01-06T04:51:45Z</dcterms:created>
  <dcterms:modified xsi:type="dcterms:W3CDTF">2016-01-08T23:48:44Z</dcterms:modified>
</cp:coreProperties>
</file>